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886" r:id="rId4"/>
    <p:sldMasterId id="2147483776" r:id="rId5"/>
    <p:sldMasterId id="2147486023" r:id="rId6"/>
  </p:sldMasterIdLst>
  <p:notesMasterIdLst>
    <p:notesMasterId r:id="rId35"/>
  </p:notesMasterIdLst>
  <p:handoutMasterIdLst>
    <p:handoutMasterId r:id="rId36"/>
  </p:handoutMasterIdLst>
  <p:sldIdLst>
    <p:sldId id="2147470921" r:id="rId7"/>
    <p:sldId id="2147470918" r:id="rId8"/>
    <p:sldId id="2147470925" r:id="rId9"/>
    <p:sldId id="2147470944" r:id="rId10"/>
    <p:sldId id="2147470926" r:id="rId11"/>
    <p:sldId id="2147470930" r:id="rId12"/>
    <p:sldId id="2147470931" r:id="rId13"/>
    <p:sldId id="2147470945" r:id="rId14"/>
    <p:sldId id="2147470927" r:id="rId15"/>
    <p:sldId id="2147470933" r:id="rId16"/>
    <p:sldId id="2147470934" r:id="rId17"/>
    <p:sldId id="2147470946" r:id="rId18"/>
    <p:sldId id="2147470928" r:id="rId19"/>
    <p:sldId id="2147470935" r:id="rId20"/>
    <p:sldId id="2147470936" r:id="rId21"/>
    <p:sldId id="2147470937" r:id="rId22"/>
    <p:sldId id="2147470938" r:id="rId23"/>
    <p:sldId id="2147470939" r:id="rId24"/>
    <p:sldId id="2147470940" r:id="rId25"/>
    <p:sldId id="2147470941" r:id="rId26"/>
    <p:sldId id="2147470942" r:id="rId27"/>
    <p:sldId id="2147470947" r:id="rId28"/>
    <p:sldId id="2147470948" r:id="rId29"/>
    <p:sldId id="2147470943" r:id="rId30"/>
    <p:sldId id="2147470949" r:id="rId31"/>
    <p:sldId id="2147470950" r:id="rId32"/>
    <p:sldId id="2147470951" r:id="rId33"/>
    <p:sldId id="2147470952" r:id="rId34"/>
  </p:sldIdLst>
  <p:sldSz cx="24387175" cy="13716000"/>
  <p:notesSz cx="6858000" cy="9144000"/>
  <p:defaultTextStyle>
    <a:defPPr>
      <a:defRPr lang="en-US"/>
    </a:defPPr>
    <a:lvl1pPr marL="0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983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965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948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932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915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3897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2880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1864" algn="l" defTabSz="3657965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DE08-D4A7-50AE-E826-AFFA80DAF331}" name="Varun Gupta (CLR)" initials="VG(" userId="S::varung@microsoft.com::661facde-9a19-4607-abe7-7d9c2abb57f7" providerId="AD"/>
  <p188:author id="{5EC0650D-0A55-8F8B-1073-7D7FBA597A39}" name="Dominic Nahous" initials="DN" userId="S::dominicn@microsoft.com::e8ba59ba-88f4-48c8-b161-97c3dd1e2e4a" providerId="AD"/>
  <p188:author id="{4AA9AD14-0A21-3653-E44A-F24BB2168BBC}" name="Taysser Gherfal" initials="TG" userId="S::tagherfa@microsoft.com::c1b2969c-dc7b-486b-a8d1-b56ff10773a3" providerId="AD"/>
  <p188:author id="{E8C8BF1D-CC48-5A4F-4884-6EB335468786}" name="Sarah Williams" initials="SW" userId="S::sawilliams@microsoft.com::66004831-27f9-4e3b-a451-360c673d8c3d" providerId="AD"/>
  <p188:author id="{CB00E523-6AD0-942A-E052-B2B259147174}" name="Jeff Hollan" initials="JH" userId="S::jehollan@microsoft.com::eeefd95a-b7c9-4c6b-9601-7f3decd90f5a" providerId="AD"/>
  <p188:author id="{6A99552A-AA7D-9AB9-587A-6260A6F5E9B0}" name="Mathew John" initials="MJ" userId="Mathew John" providerId="None"/>
  <p188:author id="{DCD64B2C-6B2F-0B7B-3027-71F4CAEECEB5}" name="Anthony Cangialosi" initials="AC" userId="S::anthc@microsoft.com::fb6a5f88-9a9a-4bf0-9ff0-d4f3aa41968f" providerId="AD"/>
  <p188:author id="{9DB71A30-3DF2-ACA7-406F-76843891615D}" name="Josée Martens  (SHE/HER)" initials="J(" userId="S::jmartens@microsoft.com::250fae27-b1ae-47a9-9d7c-9c02d00ebea1" providerId="AD"/>
  <p188:author id="{4E8BE989-2475-D1BE-BD70-8FA5AFD11B23}" name="Mark Wilson-Thomas" initials="MWT" userId="S::mwthomas@microsoft.com::95788387-f2bc-4921-abcb-d05eedb343f9" providerId="AD"/>
  <p188:author id="{CFFB059A-B020-E0F5-0FA6-AE9707C21389}" name="Amanda Silver" initials="AS" userId="S::amandas@microsoft.com::74f33aba-4ad7-4b19-9e88-e5a1db97bf02" providerId="AD"/>
  <p188:author id="{07DE8DA8-C5FC-9753-F563-F414A3C254C9}" name="Poonam Gupta" initials="PG" userId="S::pogupta@microsoft.com::c26d7960-9242-4c48-85d3-946819ed20f6" providerId="AD"/>
  <p188:author id="{52EE9DAB-039F-5861-7BDC-20DD1F9E50A0}" name="Nancy Anderson" initials="NA" userId="S::nancya@microsoft.com::9e142f38-57eb-4375-ba25-bb9a77b2ec37" providerId="AD"/>
  <p188:author id="{7E4DA1BE-8CCE-82AF-9541-BE4A09F675F4}" name="Simon Calvert" initials="SC" userId="S::simoncal@microsoft.com::177d3299-4da1-480e-a246-6029875d1dba" providerId="AD"/>
  <p188:author id="{33306FE0-498F-E09B-1FDF-F5BDC0984264}" name="Aaron Yim" initials="AY" userId="S::aayim@microsoft.com::4e4dfc6f-49a9-48c4-b602-3ca507da22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BFF"/>
    <a:srgbClr val="8E43FF"/>
    <a:srgbClr val="D0BBFF"/>
    <a:srgbClr val="B94CEE"/>
    <a:srgbClr val="BCB3AC"/>
    <a:srgbClr val="644889"/>
    <a:srgbClr val="DD65B8"/>
    <a:srgbClr val="404040"/>
    <a:srgbClr val="B6A0DC"/>
    <a:srgbClr val="F4E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7" autoAdjust="0"/>
    <p:restoredTop sz="94694"/>
  </p:normalViewPr>
  <p:slideViewPr>
    <p:cSldViewPr snapToGrid="0">
      <p:cViewPr varScale="1">
        <p:scale>
          <a:sx n="53" d="100"/>
          <a:sy n="53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6D1C2E-947B-C02A-1A2D-17942ED88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ED4E1-C938-C60A-4D31-A68188EF08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A7E1A-D4C8-46F1-8782-A35F4EC095CA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38ACF-2E7D-26A9-A551-17FB088827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384CB-A8B8-97CC-A603-CAD90299CD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D74D6-FC3C-44C3-88C4-25E420F55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7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9156 0 0,'0'0'-48'0'0,"-73"21"-16"0"0,-12 45-528 0 0,12-66-2113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9156 0 0,'0'0'-48'0'0,"-73"21"-16"0"0,-12 45-528 0 0,12-66-2113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24 437 11301 0 0,'-24'0'881'0'0,"24"-65"-465"0"0,0-45-384 0 0,0 1-32 0 0,49 22-1697 0 0,-25 22-2721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11733 0 0,'-25'0'2770'0'0,"25"66"-6228"0"0,-12 65-2849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24 437 11301 0 0,'-24'0'881'0'0,"24"-65"-465"0"0,0-45-384 0 0,0 1-32 0 0,49 22-1697 0 0,-25 22-2721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11733 0 0,'-25'0'2770'0'0,"25"66"-6228"0"0,-12 65-2849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9156 0 0,'0'0'-48'0'0,"-73"21"-16"0"0,-12 45-528 0 0,12-66-2113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24 437 11301 0 0,'-24'0'881'0'0,"24"-65"-465"0"0,0-45-384 0 0,0 1-32 0 0,49 22-1697 0 0,-25 22-2721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11733 0 0,'-25'0'2770'0'0,"25"66"-6228"0"0,-12 65-2849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 9156 0 0,'0'0'-48'0'0,"-73"21"-16"0"0,-12 45-528 0 0,12-66-2113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24 437 11301 0 0,'-24'0'881'0'0,"24"-65"-465"0"0,0-45-384 0 0,0 1-32 0 0,49 22-1697 0 0,-25 22-2721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31T23:24:4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11733 0 0,'-25'0'2770'0'0,"25"66"-6228"0"0,-12 65-2849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658AB-74D6-494C-A370-4F6BE48CB9CA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A409A-1F21-4C87-A97D-11C410B8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3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4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0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0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26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99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10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44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0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80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0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2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8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7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4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409A-1F21-4C87-A97D-11C410B844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3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3.xml"/><Relationship Id="rId6" Type="http://schemas.openxmlformats.org/officeDocument/2006/relationships/customXml" Target="../ink/ink6.xml"/><Relationship Id="rId5" Type="http://schemas.openxmlformats.org/officeDocument/2006/relationships/image" Target="../media/image6.png"/><Relationship Id="rId4" Type="http://schemas.openxmlformats.org/officeDocument/2006/relationships/customXml" Target="../ink/ink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3.xml"/><Relationship Id="rId6" Type="http://schemas.openxmlformats.org/officeDocument/2006/relationships/customXml" Target="../ink/ink9.xml"/><Relationship Id="rId5" Type="http://schemas.openxmlformats.org/officeDocument/2006/relationships/image" Target="../media/image6.png"/><Relationship Id="rId4" Type="http://schemas.openxmlformats.org/officeDocument/2006/relationships/customXml" Target="../ink/ink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10.xml"/><Relationship Id="rId1" Type="http://schemas.openxmlformats.org/officeDocument/2006/relationships/slideMaster" Target="../slideMasters/slideMaster3.xml"/><Relationship Id="rId6" Type="http://schemas.openxmlformats.org/officeDocument/2006/relationships/customXml" Target="../ink/ink12.xml"/><Relationship Id="rId5" Type="http://schemas.openxmlformats.org/officeDocument/2006/relationships/image" Target="../media/image6.png"/><Relationship Id="rId4" Type="http://schemas.openxmlformats.org/officeDocument/2006/relationships/customXml" Target="../ink/ink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1F82EB7-3D1E-44D1-2038-A56C85681CBF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262063" y="4590762"/>
            <a:ext cx="12921772" cy="2381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Azure Developers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3FED-A80D-163E-D0CD-9BD3E1F10D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85000"/>
                    <a:lumOff val="1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</a:lstStyle>
          <a:p>
            <a:r>
              <a:rPr lang="en-US" dirty="0"/>
              <a:t>Python Day</a:t>
            </a:r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887F4937-BB52-7DCD-3A8C-F1A6F38DDA5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262063" y="11310216"/>
            <a:ext cx="11553392" cy="1283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NAME</a:t>
            </a:r>
          </a:p>
        </p:txBody>
      </p:sp>
    </p:spTree>
    <p:extLst>
      <p:ext uri="{BB962C8B-B14F-4D97-AF65-F5344CB8AC3E}">
        <p14:creationId xmlns:p14="http://schemas.microsoft.com/office/powerpoint/2010/main" val="2704091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0">
          <p15:clr>
            <a:srgbClr val="5ACBF0"/>
          </p15:clr>
        </p15:guide>
        <p15:guide id="2" orient="horz" pos="5520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sub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DA69441-F0FA-D35C-634D-A4440ED97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>
            <a:noAutofit/>
          </a:bodyPr>
          <a:lstStyle>
            <a:lvl1pPr>
              <a:defRPr b="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97D1AC1-B8BE-E90B-E7E5-863B64EC97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0" y="2036802"/>
            <a:ext cx="22039909" cy="55399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27351659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06BB417-795C-48E1-B1D9-BAB7A1B5FA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 b="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7F0814F-3C3F-6C00-B97D-4A6B299641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706717" cy="55399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2B5743-1FCE-617D-5484-9B6B5FB313F5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1239838" y="3328988"/>
            <a:ext cx="7124700" cy="5888037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468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chart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DA69441-F0FA-D35C-634D-A4440ED97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>
            <a:noAutofit/>
          </a:bodyPr>
          <a:lstStyle>
            <a:lvl1pPr>
              <a:defRPr b="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97D1AC1-B8BE-E90B-E7E5-863B64EC97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0" y="2036802"/>
            <a:ext cx="22039909" cy="55399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AE25580-CB72-8764-F96C-E63F76CDB5B8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460499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26" name="Content Placeholder 24">
            <a:extLst>
              <a:ext uri="{FF2B5EF4-FFF2-40B4-BE49-F238E27FC236}">
                <a16:creationId xmlns:a16="http://schemas.microsoft.com/office/drawing/2014/main" id="{E590DF2D-9681-53E5-E8BE-B2921D3042C6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205397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27" name="Content Placeholder 24">
            <a:extLst>
              <a:ext uri="{FF2B5EF4-FFF2-40B4-BE49-F238E27FC236}">
                <a16:creationId xmlns:a16="http://schemas.microsoft.com/office/drawing/2014/main" id="{64E74A55-DFEB-0007-08BA-0CED6450FDEC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802057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28" name="Content Placeholder 24">
            <a:extLst>
              <a:ext uri="{FF2B5EF4-FFF2-40B4-BE49-F238E27FC236}">
                <a16:creationId xmlns:a16="http://schemas.microsoft.com/office/drawing/2014/main" id="{72BA4031-42B9-804B-5A92-F389239B720A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2398717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29" name="Content Placeholder 24">
            <a:extLst>
              <a:ext uri="{FF2B5EF4-FFF2-40B4-BE49-F238E27FC236}">
                <a16:creationId xmlns:a16="http://schemas.microsoft.com/office/drawing/2014/main" id="{E97D796B-189D-FBD4-937B-65837A24F388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16038564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30" name="Content Placeholder 24">
            <a:extLst>
              <a:ext uri="{FF2B5EF4-FFF2-40B4-BE49-F238E27FC236}">
                <a16:creationId xmlns:a16="http://schemas.microsoft.com/office/drawing/2014/main" id="{7C75ECD0-4EB1-8FCD-FA15-50A490E67671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9677876" y="7962636"/>
            <a:ext cx="3190876" cy="116998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Description text</a:t>
            </a:r>
          </a:p>
        </p:txBody>
      </p:sp>
      <p:sp>
        <p:nvSpPr>
          <p:cNvPr id="31" name="Content Placeholder 24">
            <a:extLst>
              <a:ext uri="{FF2B5EF4-FFF2-40B4-BE49-F238E27FC236}">
                <a16:creationId xmlns:a16="http://schemas.microsoft.com/office/drawing/2014/main" id="{07C6476D-12C3-77EE-B4C6-3CE00D0F399A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460499" y="4305036"/>
            <a:ext cx="3190876" cy="1169987"/>
          </a:xfrm>
        </p:spPr>
        <p:txBody>
          <a:bodyPr anchor="b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2" name="Content Placeholder 24">
            <a:extLst>
              <a:ext uri="{FF2B5EF4-FFF2-40B4-BE49-F238E27FC236}">
                <a16:creationId xmlns:a16="http://schemas.microsoft.com/office/drawing/2014/main" id="{C0408852-93FC-1F00-810B-998C783BA6DA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205397" y="4305036"/>
            <a:ext cx="3190876" cy="1169987"/>
          </a:xfrm>
        </p:spPr>
        <p:txBody>
          <a:bodyPr anchor="b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3" name="Content Placeholder 24">
            <a:extLst>
              <a:ext uri="{FF2B5EF4-FFF2-40B4-BE49-F238E27FC236}">
                <a16:creationId xmlns:a16="http://schemas.microsoft.com/office/drawing/2014/main" id="{EC7DCA28-DB11-0C0E-7D47-75EF053A4F4F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8802057" y="4305036"/>
            <a:ext cx="3190876" cy="1169987"/>
          </a:xfrm>
        </p:spPr>
        <p:txBody>
          <a:bodyPr anchor="b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4" name="Content Placeholder 24">
            <a:extLst>
              <a:ext uri="{FF2B5EF4-FFF2-40B4-BE49-F238E27FC236}">
                <a16:creationId xmlns:a16="http://schemas.microsoft.com/office/drawing/2014/main" id="{786BDEBE-EEBB-0C69-F930-8FEB523D14C8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2398717" y="4305036"/>
            <a:ext cx="3190876" cy="1169987"/>
          </a:xfrm>
        </p:spPr>
        <p:txBody>
          <a:bodyPr anchor="b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5" name="Content Placeholder 24">
            <a:extLst>
              <a:ext uri="{FF2B5EF4-FFF2-40B4-BE49-F238E27FC236}">
                <a16:creationId xmlns:a16="http://schemas.microsoft.com/office/drawing/2014/main" id="{3C11B5A2-526B-0784-B4FB-AD5652C7B930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6038564" y="4305036"/>
            <a:ext cx="3190876" cy="1169987"/>
          </a:xfrm>
        </p:spPr>
        <p:txBody>
          <a:bodyPr anchor="b"/>
          <a:lstStyle>
            <a:lvl1pPr algn="ctr">
              <a:defRPr b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36" name="Content Placeholder 24">
            <a:extLst>
              <a:ext uri="{FF2B5EF4-FFF2-40B4-BE49-F238E27FC236}">
                <a16:creationId xmlns:a16="http://schemas.microsoft.com/office/drawing/2014/main" id="{6736BD87-9F0F-F2D6-EF72-DC4DB62B9D03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9677876" y="4305036"/>
            <a:ext cx="3190876" cy="1169987"/>
          </a:xfrm>
        </p:spPr>
        <p:txBody>
          <a:bodyPr anchor="b"/>
          <a:lstStyle>
            <a:lvl1pPr algn="ctr">
              <a:defRPr b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1" name="SmartArt Placeholder 40">
            <a:extLst>
              <a:ext uri="{FF2B5EF4-FFF2-40B4-BE49-F238E27FC236}">
                <a16:creationId xmlns:a16="http://schemas.microsoft.com/office/drawing/2014/main" id="{1B248798-B3F2-97A6-51C4-E594B77824D2}"/>
              </a:ext>
            </a:extLst>
          </p:cNvPr>
          <p:cNvSpPr>
            <a:spLocks noGrp="1"/>
          </p:cNvSpPr>
          <p:nvPr>
            <p:ph type="dgm" sz="quarter" idx="60"/>
          </p:nvPr>
        </p:nvSpPr>
        <p:spPr>
          <a:xfrm>
            <a:off x="1967706" y="5630598"/>
            <a:ext cx="2176462" cy="2176462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23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overvie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C79A8A-516C-464E-A22D-AEBEC6AAF0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01537" y="3871346"/>
            <a:ext cx="3436529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F104F38-45F5-A44C-AFEC-A2CDE9896C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301537" y="6740417"/>
            <a:ext cx="3436529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02BC8-C8DF-B342-BFF6-006CACA4DF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301537" y="9609486"/>
            <a:ext cx="3436529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5EA5974-5178-6848-A49A-90B225866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009938" y="4000221"/>
            <a:ext cx="6780979" cy="18466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499BEAA-1598-C24E-8F13-21FBC20F2A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09938" y="6869292"/>
            <a:ext cx="6780979" cy="18466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447743D-9D59-2944-8CE6-C8A12788C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009938" y="9738363"/>
            <a:ext cx="6780979" cy="18466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.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332570A-5A9D-2E4F-AF51-C3D86A54026E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229758" y="3973364"/>
            <a:ext cx="8955642" cy="2347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Body copy (Segoe UI, 26 </a:t>
            </a:r>
            <a:r>
              <a:rPr lang="en-US" dirty="0" err="1"/>
              <a:t>pt</a:t>
            </a:r>
            <a:r>
              <a:rPr lang="en-US" dirty="0"/>
              <a:t>)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8BBF6C-FC25-FD05-6B8E-C63D172B5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 b="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E8AC79E-B637-A3D7-651B-B0E5E98948B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890042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with overvie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A33786E-BA2A-7946-B8B0-AFD7EB663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47674" y="5253988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0D06BD3-4474-D845-BCB1-98284B3481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28555" y="3977638"/>
            <a:ext cx="7136227" cy="49244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 b="0" i="0" spc="-15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OVERVIEW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239B9B6-6940-E74C-9384-9649CE1DE7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47674" y="3977638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1117500-6E6E-DD48-AFEF-DF0D533B2B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47674" y="8467083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C0358DAC-2B7B-0C41-AE1F-AD379BBC7F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47674" y="7190733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C1A6E4F9-5C48-0A4C-B8B8-D04D1CE718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003587" y="5253988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B6325E85-B9ED-FC43-8F20-F9F4D14591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003587" y="3977638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1AF8BA04-AFCC-8A49-ADA0-8D58CF3C9D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003587" y="8467083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F41B1817-FFCB-974B-94FF-7A2B098BCC4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003587" y="7190733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B61B1F9-75B2-3145-98C8-259F849615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737387" y="5253988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B272328B-7E9A-7C44-B337-40EF6BF75D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737387" y="3977638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E07F5269-1D57-8541-912C-92C327118BD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737387" y="8467083"/>
            <a:ext cx="3427313" cy="3693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3CA5E5DF-A4C2-EE4C-92AF-BE46209616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737387" y="7190733"/>
            <a:ext cx="3427313" cy="9233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5200" b="0" i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CC3960C-1646-F044-A999-760C1EA1B7A1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216025" y="4771568"/>
            <a:ext cx="7148513" cy="2347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Body copy (Segoe UI, 26 pt)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B113EC-22F4-3CD9-5FD2-60E91374A6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584C8D3-FA60-D7C9-8793-1FC244A24B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246314287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\ 3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EC5FC21-F37F-4DB9-8B63-8D6C8B7043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2314" y="3803418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8737412-3D70-453A-A41A-B5C82CFAE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73863" y="4776619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9D046F9-2A76-47FB-9B20-5B6133C342E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477237" y="3803418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0A0A13-21C1-4535-9B2C-90BE24B2DE8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468786" y="4776619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B5F31AC-4CCA-4A6C-AC5F-E68D14736E6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180611" y="3803418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BD4E321-20A8-4721-90C8-E0D4B7A5EF4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4172160" y="4776619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2B6C17E-49E4-4A26-8681-B7B0F499889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82314" y="8112783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7AD932C-CB75-4759-8008-FCDC4081BD0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73863" y="9085984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3F8473A-A3E9-4A8D-A219-0FA10E5358E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77237" y="8112783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97FD6B3-89C8-4F91-8583-F3B70602A3D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468786" y="9085984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959D81-EBC2-417B-A29D-8E9E3BFEA1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180611" y="8112783"/>
            <a:ext cx="3458934" cy="8309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3127EC6-181F-4DCC-906E-6D6257D2D03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172160" y="9085984"/>
            <a:ext cx="3458934" cy="2992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CFEB8A7-4A8B-79E0-BC39-938825BD5A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DAE1C-79B5-7E02-A9E7-E8093B01DF7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428488450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A5BD77B-3D29-7EDB-963B-F086D1A9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758" y="3977638"/>
            <a:ext cx="11790206" cy="5169172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623C8E0-86AA-6C1F-942E-14CE3BAE5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FABBDE-BE20-BC23-4D6D-1C60F2C4A50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1107555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points large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B590BCD-201F-9CDE-DB40-8B17F3B3A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DD77945-2358-62F4-583C-2E03B032A4C7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2798763" y="3284538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77BECBCD-902D-3FBE-69A8-45547B0A5F82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2798763" y="4788307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6AD9B3DC-76B1-30B6-BFCE-F76F74597B99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2798763" y="6291563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F043DDCF-0011-0698-838C-118204DD1948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2798763" y="7794819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1C93D0C3-4C42-CCD1-625A-0095A515B897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2798763" y="9298075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DA2C3B9D-7CFA-04E8-F830-E76BBBB7BB52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2798763" y="10801333"/>
            <a:ext cx="20063841" cy="830998"/>
          </a:xfrm>
        </p:spPr>
        <p:txBody>
          <a:bodyPr anchor="ctr"/>
          <a:lstStyle>
            <a:lvl1pPr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7E56890-1E89-8319-2C0F-2ABE78E2C439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2034673" y="3253393"/>
            <a:ext cx="452368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Content Placeholder 28">
            <a:extLst>
              <a:ext uri="{FF2B5EF4-FFF2-40B4-BE49-F238E27FC236}">
                <a16:creationId xmlns:a16="http://schemas.microsoft.com/office/drawing/2014/main" id="{FA9CA02A-5BF4-2739-3766-4A8C8B90468C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932081" y="4757898"/>
            <a:ext cx="554960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Content Placeholder 28">
            <a:extLst>
              <a:ext uri="{FF2B5EF4-FFF2-40B4-BE49-F238E27FC236}">
                <a16:creationId xmlns:a16="http://schemas.microsoft.com/office/drawing/2014/main" id="{2E199309-F9E1-9403-EF4A-40EA9DC60A1F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932081" y="6260418"/>
            <a:ext cx="554960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2" name="Content Placeholder 28">
            <a:extLst>
              <a:ext uri="{FF2B5EF4-FFF2-40B4-BE49-F238E27FC236}">
                <a16:creationId xmlns:a16="http://schemas.microsoft.com/office/drawing/2014/main" id="{387DEC5D-2921-C07C-5440-B25CE657AF0E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917653" y="7741746"/>
            <a:ext cx="569388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3" name="Content Placeholder 28">
            <a:extLst>
              <a:ext uri="{FF2B5EF4-FFF2-40B4-BE49-F238E27FC236}">
                <a16:creationId xmlns:a16="http://schemas.microsoft.com/office/drawing/2014/main" id="{750D5FDE-9ACB-491B-7C55-6DD4F6ACF3B7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932081" y="9267666"/>
            <a:ext cx="554960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34" name="Content Placeholder 28">
            <a:extLst>
              <a:ext uri="{FF2B5EF4-FFF2-40B4-BE49-F238E27FC236}">
                <a16:creationId xmlns:a16="http://schemas.microsoft.com/office/drawing/2014/main" id="{811185B0-EACA-BA28-1D8F-66EDFDCD017B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930478" y="10793586"/>
            <a:ext cx="556563" cy="892552"/>
          </a:xfrm>
        </p:spPr>
        <p:txBody>
          <a:bodyPr wrap="none" anchor="ctr">
            <a:spAutoFit/>
          </a:bodyPr>
          <a:lstStyle>
            <a:lvl1pPr algn="r"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484180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78C3A61-44B7-7039-C1EB-ED8A1714891D}"/>
              </a:ext>
            </a:extLst>
          </p:cNvPr>
          <p:cNvSpPr>
            <a:spLocks noGrp="1"/>
          </p:cNvSpPr>
          <p:nvPr>
            <p:ph type="tbl" sz="quarter" idx="25" hasCustomPrompt="1"/>
          </p:nvPr>
        </p:nvSpPr>
        <p:spPr>
          <a:xfrm>
            <a:off x="1230313" y="3917137"/>
            <a:ext cx="22039262" cy="430887"/>
          </a:xfrm>
          <a:prstGeom prst="rect">
            <a:avLst/>
          </a:prstGeom>
          <a:noFill/>
          <a:ln cmpd="sng">
            <a:solidFill>
              <a:schemeClr val="accent1">
                <a:alpha val="81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039262"/>
                      <a:gd name="connsiteY0" fmla="*/ 0 h 8128000"/>
                      <a:gd name="connsiteX1" fmla="*/ 1129512 w 22039262"/>
                      <a:gd name="connsiteY1" fmla="*/ 0 h 8128000"/>
                      <a:gd name="connsiteX2" fmla="*/ 1818239 w 22039262"/>
                      <a:gd name="connsiteY2" fmla="*/ 0 h 8128000"/>
                      <a:gd name="connsiteX3" fmla="*/ 2727359 w 22039262"/>
                      <a:gd name="connsiteY3" fmla="*/ 0 h 8128000"/>
                      <a:gd name="connsiteX4" fmla="*/ 3636478 w 22039262"/>
                      <a:gd name="connsiteY4" fmla="*/ 0 h 8128000"/>
                      <a:gd name="connsiteX5" fmla="*/ 4765990 w 22039262"/>
                      <a:gd name="connsiteY5" fmla="*/ 0 h 8128000"/>
                      <a:gd name="connsiteX6" fmla="*/ 4793539 w 22039262"/>
                      <a:gd name="connsiteY6" fmla="*/ 0 h 8128000"/>
                      <a:gd name="connsiteX7" fmla="*/ 4821089 w 22039262"/>
                      <a:gd name="connsiteY7" fmla="*/ 0 h 8128000"/>
                      <a:gd name="connsiteX8" fmla="*/ 5950601 w 22039262"/>
                      <a:gd name="connsiteY8" fmla="*/ 0 h 8128000"/>
                      <a:gd name="connsiteX9" fmla="*/ 6418935 w 22039262"/>
                      <a:gd name="connsiteY9" fmla="*/ 0 h 8128000"/>
                      <a:gd name="connsiteX10" fmla="*/ 7548447 w 22039262"/>
                      <a:gd name="connsiteY10" fmla="*/ 0 h 8128000"/>
                      <a:gd name="connsiteX11" fmla="*/ 8016782 w 22039262"/>
                      <a:gd name="connsiteY11" fmla="*/ 0 h 8128000"/>
                      <a:gd name="connsiteX12" fmla="*/ 8925901 w 22039262"/>
                      <a:gd name="connsiteY12" fmla="*/ 0 h 8128000"/>
                      <a:gd name="connsiteX13" fmla="*/ 9173843 w 22039262"/>
                      <a:gd name="connsiteY13" fmla="*/ 0 h 8128000"/>
                      <a:gd name="connsiteX14" fmla="*/ 9862570 w 22039262"/>
                      <a:gd name="connsiteY14" fmla="*/ 0 h 8128000"/>
                      <a:gd name="connsiteX15" fmla="*/ 10551297 w 22039262"/>
                      <a:gd name="connsiteY15" fmla="*/ 0 h 8128000"/>
                      <a:gd name="connsiteX16" fmla="*/ 11019631 w 22039262"/>
                      <a:gd name="connsiteY16" fmla="*/ 0 h 8128000"/>
                      <a:gd name="connsiteX17" fmla="*/ 11487965 w 22039262"/>
                      <a:gd name="connsiteY17" fmla="*/ 0 h 8128000"/>
                      <a:gd name="connsiteX18" fmla="*/ 11515514 w 22039262"/>
                      <a:gd name="connsiteY18" fmla="*/ 0 h 8128000"/>
                      <a:gd name="connsiteX19" fmla="*/ 11543063 w 22039262"/>
                      <a:gd name="connsiteY19" fmla="*/ 0 h 8128000"/>
                      <a:gd name="connsiteX20" fmla="*/ 11570613 w 22039262"/>
                      <a:gd name="connsiteY20" fmla="*/ 0 h 8128000"/>
                      <a:gd name="connsiteX21" fmla="*/ 11598162 w 22039262"/>
                      <a:gd name="connsiteY21" fmla="*/ 0 h 8128000"/>
                      <a:gd name="connsiteX22" fmla="*/ 11625711 w 22039262"/>
                      <a:gd name="connsiteY22" fmla="*/ 0 h 8128000"/>
                      <a:gd name="connsiteX23" fmla="*/ 12094045 w 22039262"/>
                      <a:gd name="connsiteY23" fmla="*/ 0 h 8128000"/>
                      <a:gd name="connsiteX24" fmla="*/ 12121594 w 22039262"/>
                      <a:gd name="connsiteY24" fmla="*/ 0 h 8128000"/>
                      <a:gd name="connsiteX25" fmla="*/ 13251106 w 22039262"/>
                      <a:gd name="connsiteY25" fmla="*/ 0 h 8128000"/>
                      <a:gd name="connsiteX26" fmla="*/ 13278655 w 22039262"/>
                      <a:gd name="connsiteY26" fmla="*/ 0 h 8128000"/>
                      <a:gd name="connsiteX27" fmla="*/ 13967382 w 22039262"/>
                      <a:gd name="connsiteY27" fmla="*/ 0 h 8128000"/>
                      <a:gd name="connsiteX28" fmla="*/ 15096894 w 22039262"/>
                      <a:gd name="connsiteY28" fmla="*/ 0 h 8128000"/>
                      <a:gd name="connsiteX29" fmla="*/ 16226407 w 22039262"/>
                      <a:gd name="connsiteY29" fmla="*/ 0 h 8128000"/>
                      <a:gd name="connsiteX30" fmla="*/ 17135526 w 22039262"/>
                      <a:gd name="connsiteY30" fmla="*/ 0 h 8128000"/>
                      <a:gd name="connsiteX31" fmla="*/ 17603861 w 22039262"/>
                      <a:gd name="connsiteY31" fmla="*/ 0 h 8128000"/>
                      <a:gd name="connsiteX32" fmla="*/ 17851802 w 22039262"/>
                      <a:gd name="connsiteY32" fmla="*/ 0 h 8128000"/>
                      <a:gd name="connsiteX33" fmla="*/ 18760922 w 22039262"/>
                      <a:gd name="connsiteY33" fmla="*/ 0 h 8128000"/>
                      <a:gd name="connsiteX34" fmla="*/ 19670041 w 22039262"/>
                      <a:gd name="connsiteY34" fmla="*/ 0 h 8128000"/>
                      <a:gd name="connsiteX35" fmla="*/ 20579161 w 22039262"/>
                      <a:gd name="connsiteY35" fmla="*/ 0 h 8128000"/>
                      <a:gd name="connsiteX36" fmla="*/ 20606710 w 22039262"/>
                      <a:gd name="connsiteY36" fmla="*/ 0 h 8128000"/>
                      <a:gd name="connsiteX37" fmla="*/ 20854652 w 22039262"/>
                      <a:gd name="connsiteY37" fmla="*/ 0 h 8128000"/>
                      <a:gd name="connsiteX38" fmla="*/ 22039262 w 22039262"/>
                      <a:gd name="connsiteY38" fmla="*/ 0 h 8128000"/>
                      <a:gd name="connsiteX39" fmla="*/ 22039262 w 22039262"/>
                      <a:gd name="connsiteY39" fmla="*/ 839893 h 8128000"/>
                      <a:gd name="connsiteX40" fmla="*/ 22039262 w 22039262"/>
                      <a:gd name="connsiteY40" fmla="*/ 1273387 h 8128000"/>
                      <a:gd name="connsiteX41" fmla="*/ 22039262 w 22039262"/>
                      <a:gd name="connsiteY41" fmla="*/ 2032000 h 8128000"/>
                      <a:gd name="connsiteX42" fmla="*/ 22039262 w 22039262"/>
                      <a:gd name="connsiteY42" fmla="*/ 2871893 h 8128000"/>
                      <a:gd name="connsiteX43" fmla="*/ 22039262 w 22039262"/>
                      <a:gd name="connsiteY43" fmla="*/ 3711787 h 8128000"/>
                      <a:gd name="connsiteX44" fmla="*/ 22039262 w 22039262"/>
                      <a:gd name="connsiteY44" fmla="*/ 4307840 h 8128000"/>
                      <a:gd name="connsiteX45" fmla="*/ 22039262 w 22039262"/>
                      <a:gd name="connsiteY45" fmla="*/ 5147733 h 8128000"/>
                      <a:gd name="connsiteX46" fmla="*/ 22039262 w 22039262"/>
                      <a:gd name="connsiteY46" fmla="*/ 5906347 h 8128000"/>
                      <a:gd name="connsiteX47" fmla="*/ 22039262 w 22039262"/>
                      <a:gd name="connsiteY47" fmla="*/ 6339840 h 8128000"/>
                      <a:gd name="connsiteX48" fmla="*/ 22039262 w 22039262"/>
                      <a:gd name="connsiteY48" fmla="*/ 6935893 h 8128000"/>
                      <a:gd name="connsiteX49" fmla="*/ 22039262 w 22039262"/>
                      <a:gd name="connsiteY49" fmla="*/ 8128000 h 8128000"/>
                      <a:gd name="connsiteX50" fmla="*/ 20909750 w 22039262"/>
                      <a:gd name="connsiteY50" fmla="*/ 8128000 h 8128000"/>
                      <a:gd name="connsiteX51" fmla="*/ 20441416 w 22039262"/>
                      <a:gd name="connsiteY51" fmla="*/ 8128000 h 8128000"/>
                      <a:gd name="connsiteX52" fmla="*/ 20413866 w 22039262"/>
                      <a:gd name="connsiteY52" fmla="*/ 8128000 h 8128000"/>
                      <a:gd name="connsiteX53" fmla="*/ 20386317 w 22039262"/>
                      <a:gd name="connsiteY53" fmla="*/ 8128000 h 8128000"/>
                      <a:gd name="connsiteX54" fmla="*/ 19697590 w 22039262"/>
                      <a:gd name="connsiteY54" fmla="*/ 8128000 h 8128000"/>
                      <a:gd name="connsiteX55" fmla="*/ 18788471 w 22039262"/>
                      <a:gd name="connsiteY55" fmla="*/ 8128000 h 8128000"/>
                      <a:gd name="connsiteX56" fmla="*/ 18099744 w 22039262"/>
                      <a:gd name="connsiteY56" fmla="*/ 8128000 h 8128000"/>
                      <a:gd name="connsiteX57" fmla="*/ 17190624 w 22039262"/>
                      <a:gd name="connsiteY57" fmla="*/ 8128000 h 8128000"/>
                      <a:gd name="connsiteX58" fmla="*/ 16281505 w 22039262"/>
                      <a:gd name="connsiteY58" fmla="*/ 8128000 h 8128000"/>
                      <a:gd name="connsiteX59" fmla="*/ 15813170 w 22039262"/>
                      <a:gd name="connsiteY59" fmla="*/ 8128000 h 8128000"/>
                      <a:gd name="connsiteX60" fmla="*/ 15344836 w 22039262"/>
                      <a:gd name="connsiteY60" fmla="*/ 8128000 h 8128000"/>
                      <a:gd name="connsiteX61" fmla="*/ 14876502 w 22039262"/>
                      <a:gd name="connsiteY61" fmla="*/ 8128000 h 8128000"/>
                      <a:gd name="connsiteX62" fmla="*/ 13746990 w 22039262"/>
                      <a:gd name="connsiteY62" fmla="*/ 8128000 h 8128000"/>
                      <a:gd name="connsiteX63" fmla="*/ 13719441 w 22039262"/>
                      <a:gd name="connsiteY63" fmla="*/ 8128000 h 8128000"/>
                      <a:gd name="connsiteX64" fmla="*/ 12810321 w 22039262"/>
                      <a:gd name="connsiteY64" fmla="*/ 8128000 h 8128000"/>
                      <a:gd name="connsiteX65" fmla="*/ 12341987 w 22039262"/>
                      <a:gd name="connsiteY65" fmla="*/ 8128000 h 8128000"/>
                      <a:gd name="connsiteX66" fmla="*/ 11653260 w 22039262"/>
                      <a:gd name="connsiteY66" fmla="*/ 8128000 h 8128000"/>
                      <a:gd name="connsiteX67" fmla="*/ 11405318 w 22039262"/>
                      <a:gd name="connsiteY67" fmla="*/ 8128000 h 8128000"/>
                      <a:gd name="connsiteX68" fmla="*/ 10936984 w 22039262"/>
                      <a:gd name="connsiteY68" fmla="*/ 8128000 h 8128000"/>
                      <a:gd name="connsiteX69" fmla="*/ 10248257 w 22039262"/>
                      <a:gd name="connsiteY69" fmla="*/ 8128000 h 8128000"/>
                      <a:gd name="connsiteX70" fmla="*/ 10000315 w 22039262"/>
                      <a:gd name="connsiteY70" fmla="*/ 8128000 h 8128000"/>
                      <a:gd name="connsiteX71" fmla="*/ 9531981 w 22039262"/>
                      <a:gd name="connsiteY71" fmla="*/ 8128000 h 8128000"/>
                      <a:gd name="connsiteX72" fmla="*/ 9504432 w 22039262"/>
                      <a:gd name="connsiteY72" fmla="*/ 8128000 h 8128000"/>
                      <a:gd name="connsiteX73" fmla="*/ 9476883 w 22039262"/>
                      <a:gd name="connsiteY73" fmla="*/ 8128000 h 8128000"/>
                      <a:gd name="connsiteX74" fmla="*/ 8788156 w 22039262"/>
                      <a:gd name="connsiteY74" fmla="*/ 8128000 h 8128000"/>
                      <a:gd name="connsiteX75" fmla="*/ 8540214 w 22039262"/>
                      <a:gd name="connsiteY75" fmla="*/ 8128000 h 8128000"/>
                      <a:gd name="connsiteX76" fmla="*/ 8292272 w 22039262"/>
                      <a:gd name="connsiteY76" fmla="*/ 8128000 h 8128000"/>
                      <a:gd name="connsiteX77" fmla="*/ 7603545 w 22039262"/>
                      <a:gd name="connsiteY77" fmla="*/ 8128000 h 8128000"/>
                      <a:gd name="connsiteX78" fmla="*/ 7135211 w 22039262"/>
                      <a:gd name="connsiteY78" fmla="*/ 8128000 h 8128000"/>
                      <a:gd name="connsiteX79" fmla="*/ 6226092 w 22039262"/>
                      <a:gd name="connsiteY79" fmla="*/ 8128000 h 8128000"/>
                      <a:gd name="connsiteX80" fmla="*/ 5537365 w 22039262"/>
                      <a:gd name="connsiteY80" fmla="*/ 8128000 h 8128000"/>
                      <a:gd name="connsiteX81" fmla="*/ 5069030 w 22039262"/>
                      <a:gd name="connsiteY81" fmla="*/ 8128000 h 8128000"/>
                      <a:gd name="connsiteX82" fmla="*/ 4380303 w 22039262"/>
                      <a:gd name="connsiteY82" fmla="*/ 8128000 h 8128000"/>
                      <a:gd name="connsiteX83" fmla="*/ 3471184 w 22039262"/>
                      <a:gd name="connsiteY83" fmla="*/ 8128000 h 8128000"/>
                      <a:gd name="connsiteX84" fmla="*/ 3002849 w 22039262"/>
                      <a:gd name="connsiteY84" fmla="*/ 8128000 h 8128000"/>
                      <a:gd name="connsiteX85" fmla="*/ 2314123 w 22039262"/>
                      <a:gd name="connsiteY85" fmla="*/ 8128000 h 8128000"/>
                      <a:gd name="connsiteX86" fmla="*/ 1405003 w 22039262"/>
                      <a:gd name="connsiteY86" fmla="*/ 8128000 h 8128000"/>
                      <a:gd name="connsiteX87" fmla="*/ 716276 w 22039262"/>
                      <a:gd name="connsiteY87" fmla="*/ 8128000 h 8128000"/>
                      <a:gd name="connsiteX88" fmla="*/ 0 w 22039262"/>
                      <a:gd name="connsiteY88" fmla="*/ 8128000 h 8128000"/>
                      <a:gd name="connsiteX89" fmla="*/ 0 w 22039262"/>
                      <a:gd name="connsiteY89" fmla="*/ 7450667 h 8128000"/>
                      <a:gd name="connsiteX90" fmla="*/ 0 w 22039262"/>
                      <a:gd name="connsiteY90" fmla="*/ 6610773 h 8128000"/>
                      <a:gd name="connsiteX91" fmla="*/ 0 w 22039262"/>
                      <a:gd name="connsiteY91" fmla="*/ 6096000 h 8128000"/>
                      <a:gd name="connsiteX92" fmla="*/ 0 w 22039262"/>
                      <a:gd name="connsiteY92" fmla="*/ 5499947 h 8128000"/>
                      <a:gd name="connsiteX93" fmla="*/ 0 w 22039262"/>
                      <a:gd name="connsiteY93" fmla="*/ 4985173 h 8128000"/>
                      <a:gd name="connsiteX94" fmla="*/ 0 w 22039262"/>
                      <a:gd name="connsiteY94" fmla="*/ 4307840 h 8128000"/>
                      <a:gd name="connsiteX95" fmla="*/ 0 w 22039262"/>
                      <a:gd name="connsiteY95" fmla="*/ 3874347 h 8128000"/>
                      <a:gd name="connsiteX96" fmla="*/ 0 w 22039262"/>
                      <a:gd name="connsiteY96" fmla="*/ 3440853 h 8128000"/>
                      <a:gd name="connsiteX97" fmla="*/ 0 w 22039262"/>
                      <a:gd name="connsiteY97" fmla="*/ 2763520 h 8128000"/>
                      <a:gd name="connsiteX98" fmla="*/ 0 w 22039262"/>
                      <a:gd name="connsiteY98" fmla="*/ 2248747 h 8128000"/>
                      <a:gd name="connsiteX99" fmla="*/ 0 w 22039262"/>
                      <a:gd name="connsiteY99" fmla="*/ 1815253 h 8128000"/>
                      <a:gd name="connsiteX100" fmla="*/ 0 w 22039262"/>
                      <a:gd name="connsiteY100" fmla="*/ 1056640 h 8128000"/>
                      <a:gd name="connsiteX101" fmla="*/ 0 w 22039262"/>
                      <a:gd name="connsiteY101" fmla="*/ 0 h 8128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</a:cxnLst>
                    <a:rect l="l" t="t" r="r" b="b"/>
                    <a:pathLst>
                      <a:path w="22039262" h="8128000" fill="none" extrusionOk="0">
                        <a:moveTo>
                          <a:pt x="0" y="0"/>
                        </a:moveTo>
                        <a:cubicBezTo>
                          <a:pt x="359146" y="-33278"/>
                          <a:pt x="602691" y="46442"/>
                          <a:pt x="1129512" y="0"/>
                        </a:cubicBezTo>
                        <a:cubicBezTo>
                          <a:pt x="1656333" y="-46442"/>
                          <a:pt x="1565855" y="-24951"/>
                          <a:pt x="1818239" y="0"/>
                        </a:cubicBezTo>
                        <a:cubicBezTo>
                          <a:pt x="2070623" y="24951"/>
                          <a:pt x="2412129" y="14089"/>
                          <a:pt x="2727359" y="0"/>
                        </a:cubicBezTo>
                        <a:cubicBezTo>
                          <a:pt x="3042589" y="-14089"/>
                          <a:pt x="3331057" y="-27470"/>
                          <a:pt x="3636478" y="0"/>
                        </a:cubicBezTo>
                        <a:cubicBezTo>
                          <a:pt x="3941899" y="27470"/>
                          <a:pt x="4440798" y="53812"/>
                          <a:pt x="4765990" y="0"/>
                        </a:cubicBezTo>
                        <a:cubicBezTo>
                          <a:pt x="5091182" y="-53812"/>
                          <a:pt x="4780891" y="498"/>
                          <a:pt x="4793539" y="0"/>
                        </a:cubicBezTo>
                        <a:cubicBezTo>
                          <a:pt x="4806187" y="-498"/>
                          <a:pt x="4808187" y="-630"/>
                          <a:pt x="4821089" y="0"/>
                        </a:cubicBezTo>
                        <a:cubicBezTo>
                          <a:pt x="4833991" y="630"/>
                          <a:pt x="5695053" y="38611"/>
                          <a:pt x="5950601" y="0"/>
                        </a:cubicBezTo>
                        <a:cubicBezTo>
                          <a:pt x="6206149" y="-38611"/>
                          <a:pt x="6323795" y="-17639"/>
                          <a:pt x="6418935" y="0"/>
                        </a:cubicBezTo>
                        <a:cubicBezTo>
                          <a:pt x="6514075" y="17639"/>
                          <a:pt x="7016217" y="9806"/>
                          <a:pt x="7548447" y="0"/>
                        </a:cubicBezTo>
                        <a:cubicBezTo>
                          <a:pt x="8080677" y="-9806"/>
                          <a:pt x="7847720" y="-1940"/>
                          <a:pt x="8016782" y="0"/>
                        </a:cubicBezTo>
                        <a:cubicBezTo>
                          <a:pt x="8185844" y="1940"/>
                          <a:pt x="8506673" y="-64"/>
                          <a:pt x="8925901" y="0"/>
                        </a:cubicBezTo>
                        <a:cubicBezTo>
                          <a:pt x="9345129" y="64"/>
                          <a:pt x="9118157" y="-19"/>
                          <a:pt x="9173843" y="0"/>
                        </a:cubicBezTo>
                        <a:cubicBezTo>
                          <a:pt x="9229529" y="19"/>
                          <a:pt x="9544606" y="-27339"/>
                          <a:pt x="9862570" y="0"/>
                        </a:cubicBezTo>
                        <a:cubicBezTo>
                          <a:pt x="10180534" y="27339"/>
                          <a:pt x="10337173" y="16980"/>
                          <a:pt x="10551297" y="0"/>
                        </a:cubicBezTo>
                        <a:cubicBezTo>
                          <a:pt x="10765421" y="-16980"/>
                          <a:pt x="10863113" y="-12620"/>
                          <a:pt x="11019631" y="0"/>
                        </a:cubicBezTo>
                        <a:cubicBezTo>
                          <a:pt x="11176149" y="12620"/>
                          <a:pt x="11379967" y="1313"/>
                          <a:pt x="11487965" y="0"/>
                        </a:cubicBezTo>
                        <a:cubicBezTo>
                          <a:pt x="11595963" y="-1313"/>
                          <a:pt x="11502568" y="368"/>
                          <a:pt x="11515514" y="0"/>
                        </a:cubicBezTo>
                        <a:cubicBezTo>
                          <a:pt x="11528460" y="-368"/>
                          <a:pt x="11529934" y="-1152"/>
                          <a:pt x="11543063" y="0"/>
                        </a:cubicBezTo>
                        <a:cubicBezTo>
                          <a:pt x="11556192" y="1152"/>
                          <a:pt x="11564280" y="-1265"/>
                          <a:pt x="11570613" y="0"/>
                        </a:cubicBezTo>
                        <a:cubicBezTo>
                          <a:pt x="11576946" y="1265"/>
                          <a:pt x="11584536" y="-446"/>
                          <a:pt x="11598162" y="0"/>
                        </a:cubicBezTo>
                        <a:cubicBezTo>
                          <a:pt x="11611788" y="446"/>
                          <a:pt x="11616664" y="-1013"/>
                          <a:pt x="11625711" y="0"/>
                        </a:cubicBezTo>
                        <a:cubicBezTo>
                          <a:pt x="11634758" y="1013"/>
                          <a:pt x="11881102" y="-22393"/>
                          <a:pt x="12094045" y="0"/>
                        </a:cubicBezTo>
                        <a:cubicBezTo>
                          <a:pt x="12306988" y="22393"/>
                          <a:pt x="12113086" y="-1007"/>
                          <a:pt x="12121594" y="0"/>
                        </a:cubicBezTo>
                        <a:cubicBezTo>
                          <a:pt x="12130102" y="1007"/>
                          <a:pt x="12788008" y="12888"/>
                          <a:pt x="13251106" y="0"/>
                        </a:cubicBezTo>
                        <a:cubicBezTo>
                          <a:pt x="13714204" y="-12888"/>
                          <a:pt x="13268983" y="-1186"/>
                          <a:pt x="13278655" y="0"/>
                        </a:cubicBezTo>
                        <a:cubicBezTo>
                          <a:pt x="13288327" y="1186"/>
                          <a:pt x="13645979" y="-31351"/>
                          <a:pt x="13967382" y="0"/>
                        </a:cubicBezTo>
                        <a:cubicBezTo>
                          <a:pt x="14288785" y="31351"/>
                          <a:pt x="14850332" y="31507"/>
                          <a:pt x="15096894" y="0"/>
                        </a:cubicBezTo>
                        <a:cubicBezTo>
                          <a:pt x="15343456" y="-31507"/>
                          <a:pt x="15726637" y="39663"/>
                          <a:pt x="16226407" y="0"/>
                        </a:cubicBezTo>
                        <a:cubicBezTo>
                          <a:pt x="16726177" y="-39663"/>
                          <a:pt x="16869432" y="37420"/>
                          <a:pt x="17135526" y="0"/>
                        </a:cubicBezTo>
                        <a:cubicBezTo>
                          <a:pt x="17401620" y="-37420"/>
                          <a:pt x="17482385" y="-8677"/>
                          <a:pt x="17603861" y="0"/>
                        </a:cubicBezTo>
                        <a:cubicBezTo>
                          <a:pt x="17725338" y="8677"/>
                          <a:pt x="17760239" y="3167"/>
                          <a:pt x="17851802" y="0"/>
                        </a:cubicBezTo>
                        <a:cubicBezTo>
                          <a:pt x="17943365" y="-3167"/>
                          <a:pt x="18359878" y="-12580"/>
                          <a:pt x="18760922" y="0"/>
                        </a:cubicBezTo>
                        <a:cubicBezTo>
                          <a:pt x="19161966" y="12580"/>
                          <a:pt x="19227346" y="-1155"/>
                          <a:pt x="19670041" y="0"/>
                        </a:cubicBezTo>
                        <a:cubicBezTo>
                          <a:pt x="20112736" y="1155"/>
                          <a:pt x="20196699" y="-5432"/>
                          <a:pt x="20579161" y="0"/>
                        </a:cubicBezTo>
                        <a:cubicBezTo>
                          <a:pt x="20961623" y="5432"/>
                          <a:pt x="20600432" y="1060"/>
                          <a:pt x="20606710" y="0"/>
                        </a:cubicBezTo>
                        <a:cubicBezTo>
                          <a:pt x="20612988" y="-1060"/>
                          <a:pt x="20740272" y="743"/>
                          <a:pt x="20854652" y="0"/>
                        </a:cubicBezTo>
                        <a:cubicBezTo>
                          <a:pt x="20969032" y="-743"/>
                          <a:pt x="21696244" y="58732"/>
                          <a:pt x="22039262" y="0"/>
                        </a:cubicBezTo>
                        <a:cubicBezTo>
                          <a:pt x="22021957" y="294335"/>
                          <a:pt x="22051997" y="591505"/>
                          <a:pt x="22039262" y="839893"/>
                        </a:cubicBezTo>
                        <a:cubicBezTo>
                          <a:pt x="22026527" y="1088281"/>
                          <a:pt x="22054810" y="1063588"/>
                          <a:pt x="22039262" y="1273387"/>
                        </a:cubicBezTo>
                        <a:cubicBezTo>
                          <a:pt x="22023714" y="1483186"/>
                          <a:pt x="22065567" y="1677732"/>
                          <a:pt x="22039262" y="2032000"/>
                        </a:cubicBezTo>
                        <a:cubicBezTo>
                          <a:pt x="22012957" y="2386268"/>
                          <a:pt x="21999270" y="2583383"/>
                          <a:pt x="22039262" y="2871893"/>
                        </a:cubicBezTo>
                        <a:cubicBezTo>
                          <a:pt x="22079254" y="3160403"/>
                          <a:pt x="22018580" y="3520375"/>
                          <a:pt x="22039262" y="3711787"/>
                        </a:cubicBezTo>
                        <a:cubicBezTo>
                          <a:pt x="22059944" y="3903199"/>
                          <a:pt x="22019304" y="4138750"/>
                          <a:pt x="22039262" y="4307840"/>
                        </a:cubicBezTo>
                        <a:cubicBezTo>
                          <a:pt x="22059220" y="4476930"/>
                          <a:pt x="22047648" y="4803058"/>
                          <a:pt x="22039262" y="5147733"/>
                        </a:cubicBezTo>
                        <a:cubicBezTo>
                          <a:pt x="22030876" y="5492408"/>
                          <a:pt x="22031493" y="5654281"/>
                          <a:pt x="22039262" y="5906347"/>
                        </a:cubicBezTo>
                        <a:cubicBezTo>
                          <a:pt x="22047031" y="6158413"/>
                          <a:pt x="22052287" y="6161134"/>
                          <a:pt x="22039262" y="6339840"/>
                        </a:cubicBezTo>
                        <a:cubicBezTo>
                          <a:pt x="22026237" y="6518546"/>
                          <a:pt x="22040485" y="6653979"/>
                          <a:pt x="22039262" y="6935893"/>
                        </a:cubicBezTo>
                        <a:cubicBezTo>
                          <a:pt x="22038039" y="7217807"/>
                          <a:pt x="22002435" y="7674926"/>
                          <a:pt x="22039262" y="8128000"/>
                        </a:cubicBezTo>
                        <a:cubicBezTo>
                          <a:pt x="21677624" y="8140800"/>
                          <a:pt x="21262068" y="8100785"/>
                          <a:pt x="20909750" y="8128000"/>
                        </a:cubicBezTo>
                        <a:cubicBezTo>
                          <a:pt x="20557432" y="8155215"/>
                          <a:pt x="20569495" y="8149652"/>
                          <a:pt x="20441416" y="8128000"/>
                        </a:cubicBezTo>
                        <a:cubicBezTo>
                          <a:pt x="20313337" y="8106348"/>
                          <a:pt x="20426971" y="8127695"/>
                          <a:pt x="20413866" y="8128000"/>
                        </a:cubicBezTo>
                        <a:cubicBezTo>
                          <a:pt x="20400761" y="8128306"/>
                          <a:pt x="20399514" y="8127893"/>
                          <a:pt x="20386317" y="8128000"/>
                        </a:cubicBezTo>
                        <a:cubicBezTo>
                          <a:pt x="20373120" y="8128107"/>
                          <a:pt x="20011836" y="8120876"/>
                          <a:pt x="19697590" y="8128000"/>
                        </a:cubicBezTo>
                        <a:cubicBezTo>
                          <a:pt x="19383344" y="8135124"/>
                          <a:pt x="18995467" y="8093772"/>
                          <a:pt x="18788471" y="8128000"/>
                        </a:cubicBezTo>
                        <a:cubicBezTo>
                          <a:pt x="18581475" y="8162228"/>
                          <a:pt x="18356976" y="8147626"/>
                          <a:pt x="18099744" y="8128000"/>
                        </a:cubicBezTo>
                        <a:cubicBezTo>
                          <a:pt x="17842512" y="8108374"/>
                          <a:pt x="17514886" y="8127428"/>
                          <a:pt x="17190624" y="8128000"/>
                        </a:cubicBezTo>
                        <a:cubicBezTo>
                          <a:pt x="16866362" y="8128572"/>
                          <a:pt x="16700503" y="8135356"/>
                          <a:pt x="16281505" y="8128000"/>
                        </a:cubicBezTo>
                        <a:cubicBezTo>
                          <a:pt x="15862507" y="8120644"/>
                          <a:pt x="16038908" y="8130688"/>
                          <a:pt x="15813170" y="8128000"/>
                        </a:cubicBezTo>
                        <a:cubicBezTo>
                          <a:pt x="15587433" y="8125312"/>
                          <a:pt x="15441743" y="8139371"/>
                          <a:pt x="15344836" y="8128000"/>
                        </a:cubicBezTo>
                        <a:cubicBezTo>
                          <a:pt x="15247929" y="8116629"/>
                          <a:pt x="14982435" y="8117534"/>
                          <a:pt x="14876502" y="8128000"/>
                        </a:cubicBezTo>
                        <a:cubicBezTo>
                          <a:pt x="14770569" y="8138466"/>
                          <a:pt x="14284734" y="8180590"/>
                          <a:pt x="13746990" y="8128000"/>
                        </a:cubicBezTo>
                        <a:cubicBezTo>
                          <a:pt x="13209246" y="8075410"/>
                          <a:pt x="13732674" y="8127034"/>
                          <a:pt x="13719441" y="8128000"/>
                        </a:cubicBezTo>
                        <a:cubicBezTo>
                          <a:pt x="13706208" y="8128966"/>
                          <a:pt x="13031814" y="8115411"/>
                          <a:pt x="12810321" y="8128000"/>
                        </a:cubicBezTo>
                        <a:cubicBezTo>
                          <a:pt x="12588828" y="8140589"/>
                          <a:pt x="12528234" y="8147064"/>
                          <a:pt x="12341987" y="8128000"/>
                        </a:cubicBezTo>
                        <a:cubicBezTo>
                          <a:pt x="12155740" y="8108936"/>
                          <a:pt x="11904395" y="8095361"/>
                          <a:pt x="11653260" y="8128000"/>
                        </a:cubicBezTo>
                        <a:cubicBezTo>
                          <a:pt x="11402125" y="8160639"/>
                          <a:pt x="11479424" y="8124782"/>
                          <a:pt x="11405318" y="8128000"/>
                        </a:cubicBezTo>
                        <a:cubicBezTo>
                          <a:pt x="11331212" y="8131218"/>
                          <a:pt x="11103028" y="8112610"/>
                          <a:pt x="10936984" y="8128000"/>
                        </a:cubicBezTo>
                        <a:cubicBezTo>
                          <a:pt x="10770940" y="8143390"/>
                          <a:pt x="10545100" y="8128273"/>
                          <a:pt x="10248257" y="8128000"/>
                        </a:cubicBezTo>
                        <a:cubicBezTo>
                          <a:pt x="9951414" y="8127727"/>
                          <a:pt x="10079253" y="8135376"/>
                          <a:pt x="10000315" y="8128000"/>
                        </a:cubicBezTo>
                        <a:cubicBezTo>
                          <a:pt x="9921377" y="8120624"/>
                          <a:pt x="9684971" y="8138223"/>
                          <a:pt x="9531981" y="8128000"/>
                        </a:cubicBezTo>
                        <a:cubicBezTo>
                          <a:pt x="9378991" y="8117777"/>
                          <a:pt x="9510946" y="8127188"/>
                          <a:pt x="9504432" y="8128000"/>
                        </a:cubicBezTo>
                        <a:cubicBezTo>
                          <a:pt x="9497918" y="8128812"/>
                          <a:pt x="9482941" y="8127575"/>
                          <a:pt x="9476883" y="8128000"/>
                        </a:cubicBezTo>
                        <a:cubicBezTo>
                          <a:pt x="9470825" y="8128425"/>
                          <a:pt x="8976244" y="8152303"/>
                          <a:pt x="8788156" y="8128000"/>
                        </a:cubicBezTo>
                        <a:cubicBezTo>
                          <a:pt x="8600068" y="8103697"/>
                          <a:pt x="8612300" y="8123488"/>
                          <a:pt x="8540214" y="8128000"/>
                        </a:cubicBezTo>
                        <a:cubicBezTo>
                          <a:pt x="8468128" y="8132512"/>
                          <a:pt x="8379054" y="8134075"/>
                          <a:pt x="8292272" y="8128000"/>
                        </a:cubicBezTo>
                        <a:cubicBezTo>
                          <a:pt x="8205490" y="8121925"/>
                          <a:pt x="7745573" y="8147251"/>
                          <a:pt x="7603545" y="8128000"/>
                        </a:cubicBezTo>
                        <a:cubicBezTo>
                          <a:pt x="7461517" y="8108749"/>
                          <a:pt x="7259926" y="8128782"/>
                          <a:pt x="7135211" y="8128000"/>
                        </a:cubicBezTo>
                        <a:cubicBezTo>
                          <a:pt x="7010496" y="8127218"/>
                          <a:pt x="6531038" y="8152349"/>
                          <a:pt x="6226092" y="8128000"/>
                        </a:cubicBezTo>
                        <a:cubicBezTo>
                          <a:pt x="5921146" y="8103651"/>
                          <a:pt x="5826207" y="8126627"/>
                          <a:pt x="5537365" y="8128000"/>
                        </a:cubicBezTo>
                        <a:cubicBezTo>
                          <a:pt x="5248523" y="8129373"/>
                          <a:pt x="5261506" y="8104968"/>
                          <a:pt x="5069030" y="8128000"/>
                        </a:cubicBezTo>
                        <a:cubicBezTo>
                          <a:pt x="4876554" y="8151032"/>
                          <a:pt x="4522388" y="8154377"/>
                          <a:pt x="4380303" y="8128000"/>
                        </a:cubicBezTo>
                        <a:cubicBezTo>
                          <a:pt x="4238218" y="8101623"/>
                          <a:pt x="3873282" y="8116862"/>
                          <a:pt x="3471184" y="8128000"/>
                        </a:cubicBezTo>
                        <a:cubicBezTo>
                          <a:pt x="3069086" y="8139138"/>
                          <a:pt x="3236192" y="8136730"/>
                          <a:pt x="3002849" y="8128000"/>
                        </a:cubicBezTo>
                        <a:cubicBezTo>
                          <a:pt x="2769506" y="8119270"/>
                          <a:pt x="2529732" y="8144977"/>
                          <a:pt x="2314123" y="8128000"/>
                        </a:cubicBezTo>
                        <a:cubicBezTo>
                          <a:pt x="2098514" y="8111023"/>
                          <a:pt x="1675626" y="8147949"/>
                          <a:pt x="1405003" y="8128000"/>
                        </a:cubicBezTo>
                        <a:cubicBezTo>
                          <a:pt x="1134380" y="8108051"/>
                          <a:pt x="886639" y="8151472"/>
                          <a:pt x="716276" y="8128000"/>
                        </a:cubicBezTo>
                        <a:cubicBezTo>
                          <a:pt x="545913" y="8104528"/>
                          <a:pt x="313355" y="8115502"/>
                          <a:pt x="0" y="8128000"/>
                        </a:cubicBezTo>
                        <a:cubicBezTo>
                          <a:pt x="-3555" y="7796289"/>
                          <a:pt x="8333" y="7711402"/>
                          <a:pt x="0" y="7450667"/>
                        </a:cubicBezTo>
                        <a:cubicBezTo>
                          <a:pt x="-8333" y="7189932"/>
                          <a:pt x="21447" y="6890177"/>
                          <a:pt x="0" y="6610773"/>
                        </a:cubicBezTo>
                        <a:cubicBezTo>
                          <a:pt x="-21447" y="6331369"/>
                          <a:pt x="14742" y="6343745"/>
                          <a:pt x="0" y="6096000"/>
                        </a:cubicBezTo>
                        <a:cubicBezTo>
                          <a:pt x="-14742" y="5848255"/>
                          <a:pt x="24752" y="5680846"/>
                          <a:pt x="0" y="5499947"/>
                        </a:cubicBezTo>
                        <a:cubicBezTo>
                          <a:pt x="-24752" y="5319048"/>
                          <a:pt x="11255" y="5201945"/>
                          <a:pt x="0" y="4985173"/>
                        </a:cubicBezTo>
                        <a:cubicBezTo>
                          <a:pt x="-11255" y="4768401"/>
                          <a:pt x="29985" y="4618185"/>
                          <a:pt x="0" y="4307840"/>
                        </a:cubicBezTo>
                        <a:cubicBezTo>
                          <a:pt x="-29985" y="3997495"/>
                          <a:pt x="14496" y="3999872"/>
                          <a:pt x="0" y="3874347"/>
                        </a:cubicBezTo>
                        <a:cubicBezTo>
                          <a:pt x="-14496" y="3748822"/>
                          <a:pt x="-13745" y="3563080"/>
                          <a:pt x="0" y="3440853"/>
                        </a:cubicBezTo>
                        <a:cubicBezTo>
                          <a:pt x="13745" y="3318626"/>
                          <a:pt x="29600" y="2952238"/>
                          <a:pt x="0" y="2763520"/>
                        </a:cubicBezTo>
                        <a:cubicBezTo>
                          <a:pt x="-29600" y="2574802"/>
                          <a:pt x="-8598" y="2376410"/>
                          <a:pt x="0" y="2248747"/>
                        </a:cubicBezTo>
                        <a:cubicBezTo>
                          <a:pt x="8598" y="2121084"/>
                          <a:pt x="19454" y="1955658"/>
                          <a:pt x="0" y="1815253"/>
                        </a:cubicBezTo>
                        <a:cubicBezTo>
                          <a:pt x="-19454" y="1674848"/>
                          <a:pt x="-16050" y="1225403"/>
                          <a:pt x="0" y="1056640"/>
                        </a:cubicBezTo>
                        <a:cubicBezTo>
                          <a:pt x="16050" y="887877"/>
                          <a:pt x="-15878" y="412325"/>
                          <a:pt x="0" y="0"/>
                        </a:cubicBezTo>
                        <a:close/>
                      </a:path>
                      <a:path w="22039262" h="8128000" stroke="0" extrusionOk="0">
                        <a:moveTo>
                          <a:pt x="0" y="0"/>
                        </a:moveTo>
                        <a:cubicBezTo>
                          <a:pt x="191656" y="-12502"/>
                          <a:pt x="287357" y="15794"/>
                          <a:pt x="468334" y="0"/>
                        </a:cubicBezTo>
                        <a:cubicBezTo>
                          <a:pt x="649311" y="-15794"/>
                          <a:pt x="486389" y="-446"/>
                          <a:pt x="495883" y="0"/>
                        </a:cubicBezTo>
                        <a:cubicBezTo>
                          <a:pt x="505377" y="446"/>
                          <a:pt x="1168456" y="39673"/>
                          <a:pt x="1625396" y="0"/>
                        </a:cubicBezTo>
                        <a:cubicBezTo>
                          <a:pt x="2082336" y="-39673"/>
                          <a:pt x="1901302" y="-11619"/>
                          <a:pt x="2093730" y="0"/>
                        </a:cubicBezTo>
                        <a:cubicBezTo>
                          <a:pt x="2286158" y="11619"/>
                          <a:pt x="2402194" y="-14863"/>
                          <a:pt x="2562064" y="0"/>
                        </a:cubicBezTo>
                        <a:cubicBezTo>
                          <a:pt x="2721934" y="14863"/>
                          <a:pt x="3357466" y="29514"/>
                          <a:pt x="3691576" y="0"/>
                        </a:cubicBezTo>
                        <a:cubicBezTo>
                          <a:pt x="4025686" y="-29514"/>
                          <a:pt x="3852294" y="8685"/>
                          <a:pt x="3939518" y="0"/>
                        </a:cubicBezTo>
                        <a:cubicBezTo>
                          <a:pt x="4026742" y="-8685"/>
                          <a:pt x="4699969" y="-52141"/>
                          <a:pt x="5069030" y="0"/>
                        </a:cubicBezTo>
                        <a:cubicBezTo>
                          <a:pt x="5438091" y="52141"/>
                          <a:pt x="5745774" y="-39559"/>
                          <a:pt x="6198542" y="0"/>
                        </a:cubicBezTo>
                        <a:cubicBezTo>
                          <a:pt x="6651310" y="39559"/>
                          <a:pt x="6714903" y="10431"/>
                          <a:pt x="6887269" y="0"/>
                        </a:cubicBezTo>
                        <a:cubicBezTo>
                          <a:pt x="7059635" y="-10431"/>
                          <a:pt x="7638541" y="42731"/>
                          <a:pt x="8016782" y="0"/>
                        </a:cubicBezTo>
                        <a:cubicBezTo>
                          <a:pt x="8395023" y="-42731"/>
                          <a:pt x="8371864" y="17568"/>
                          <a:pt x="8485116" y="0"/>
                        </a:cubicBezTo>
                        <a:cubicBezTo>
                          <a:pt x="8598368" y="-17568"/>
                          <a:pt x="8765902" y="19077"/>
                          <a:pt x="8953450" y="0"/>
                        </a:cubicBezTo>
                        <a:cubicBezTo>
                          <a:pt x="9140998" y="-19077"/>
                          <a:pt x="9579943" y="-10911"/>
                          <a:pt x="9862570" y="0"/>
                        </a:cubicBezTo>
                        <a:cubicBezTo>
                          <a:pt x="10145197" y="10911"/>
                          <a:pt x="10100972" y="18248"/>
                          <a:pt x="10330904" y="0"/>
                        </a:cubicBezTo>
                        <a:cubicBezTo>
                          <a:pt x="10560836" y="-18248"/>
                          <a:pt x="11008291" y="45217"/>
                          <a:pt x="11460416" y="0"/>
                        </a:cubicBezTo>
                        <a:cubicBezTo>
                          <a:pt x="11912541" y="-45217"/>
                          <a:pt x="12246213" y="31373"/>
                          <a:pt x="12589928" y="0"/>
                        </a:cubicBezTo>
                        <a:cubicBezTo>
                          <a:pt x="12933643" y="-31373"/>
                          <a:pt x="13106587" y="9374"/>
                          <a:pt x="13278655" y="0"/>
                        </a:cubicBezTo>
                        <a:cubicBezTo>
                          <a:pt x="13450723" y="-9374"/>
                          <a:pt x="13564551" y="-3053"/>
                          <a:pt x="13746990" y="0"/>
                        </a:cubicBezTo>
                        <a:cubicBezTo>
                          <a:pt x="13929430" y="3053"/>
                          <a:pt x="13768317" y="1082"/>
                          <a:pt x="13774539" y="0"/>
                        </a:cubicBezTo>
                        <a:cubicBezTo>
                          <a:pt x="13780761" y="-1082"/>
                          <a:pt x="13906230" y="-366"/>
                          <a:pt x="14022480" y="0"/>
                        </a:cubicBezTo>
                        <a:cubicBezTo>
                          <a:pt x="14138730" y="366"/>
                          <a:pt x="14194837" y="9162"/>
                          <a:pt x="14270422" y="0"/>
                        </a:cubicBezTo>
                        <a:cubicBezTo>
                          <a:pt x="14346007" y="-9162"/>
                          <a:pt x="14592856" y="-16547"/>
                          <a:pt x="14738756" y="0"/>
                        </a:cubicBezTo>
                        <a:cubicBezTo>
                          <a:pt x="14884656" y="16547"/>
                          <a:pt x="15548809" y="-2746"/>
                          <a:pt x="15868269" y="0"/>
                        </a:cubicBezTo>
                        <a:cubicBezTo>
                          <a:pt x="16187729" y="2746"/>
                          <a:pt x="16234534" y="4321"/>
                          <a:pt x="16556996" y="0"/>
                        </a:cubicBezTo>
                        <a:cubicBezTo>
                          <a:pt x="16879458" y="-4321"/>
                          <a:pt x="16873050" y="-17540"/>
                          <a:pt x="17025330" y="0"/>
                        </a:cubicBezTo>
                        <a:cubicBezTo>
                          <a:pt x="17177610" y="17540"/>
                          <a:pt x="17044886" y="-778"/>
                          <a:pt x="17052879" y="0"/>
                        </a:cubicBezTo>
                        <a:cubicBezTo>
                          <a:pt x="17060872" y="778"/>
                          <a:pt x="17071031" y="-1303"/>
                          <a:pt x="17080428" y="0"/>
                        </a:cubicBezTo>
                        <a:cubicBezTo>
                          <a:pt x="17089825" y="1303"/>
                          <a:pt x="17568163" y="-15092"/>
                          <a:pt x="17989548" y="0"/>
                        </a:cubicBezTo>
                        <a:cubicBezTo>
                          <a:pt x="18410933" y="15092"/>
                          <a:pt x="18125356" y="-10533"/>
                          <a:pt x="18237489" y="0"/>
                        </a:cubicBezTo>
                        <a:cubicBezTo>
                          <a:pt x="18349622" y="10533"/>
                          <a:pt x="18915153" y="28198"/>
                          <a:pt x="19367001" y="0"/>
                        </a:cubicBezTo>
                        <a:cubicBezTo>
                          <a:pt x="19818849" y="-28198"/>
                          <a:pt x="19684167" y="18378"/>
                          <a:pt x="19835336" y="0"/>
                        </a:cubicBezTo>
                        <a:cubicBezTo>
                          <a:pt x="19986505" y="-18378"/>
                          <a:pt x="19849305" y="63"/>
                          <a:pt x="19862885" y="0"/>
                        </a:cubicBezTo>
                        <a:cubicBezTo>
                          <a:pt x="19876465" y="-63"/>
                          <a:pt x="20402580" y="11787"/>
                          <a:pt x="20772004" y="0"/>
                        </a:cubicBezTo>
                        <a:cubicBezTo>
                          <a:pt x="21141428" y="-11787"/>
                          <a:pt x="20906822" y="-8630"/>
                          <a:pt x="21019946" y="0"/>
                        </a:cubicBezTo>
                        <a:cubicBezTo>
                          <a:pt x="21133070" y="8630"/>
                          <a:pt x="21693577" y="-47872"/>
                          <a:pt x="22039262" y="0"/>
                        </a:cubicBezTo>
                        <a:cubicBezTo>
                          <a:pt x="21998078" y="175008"/>
                          <a:pt x="22013473" y="524463"/>
                          <a:pt x="22039262" y="839893"/>
                        </a:cubicBezTo>
                        <a:cubicBezTo>
                          <a:pt x="22065051" y="1155323"/>
                          <a:pt x="22023510" y="1250297"/>
                          <a:pt x="22039262" y="1354667"/>
                        </a:cubicBezTo>
                        <a:cubicBezTo>
                          <a:pt x="22055014" y="1459037"/>
                          <a:pt x="22030191" y="1855805"/>
                          <a:pt x="22039262" y="2113280"/>
                        </a:cubicBezTo>
                        <a:cubicBezTo>
                          <a:pt x="22048333" y="2370755"/>
                          <a:pt x="22062006" y="2435367"/>
                          <a:pt x="22039262" y="2628053"/>
                        </a:cubicBezTo>
                        <a:cubicBezTo>
                          <a:pt x="22016518" y="2820739"/>
                          <a:pt x="22027020" y="3045344"/>
                          <a:pt x="22039262" y="3305387"/>
                        </a:cubicBezTo>
                        <a:cubicBezTo>
                          <a:pt x="22051504" y="3565430"/>
                          <a:pt x="22075661" y="3866107"/>
                          <a:pt x="22039262" y="4064000"/>
                        </a:cubicBezTo>
                        <a:cubicBezTo>
                          <a:pt x="22002863" y="4261893"/>
                          <a:pt x="22026631" y="4408019"/>
                          <a:pt x="22039262" y="4497493"/>
                        </a:cubicBezTo>
                        <a:cubicBezTo>
                          <a:pt x="22051893" y="4586967"/>
                          <a:pt x="22058374" y="4793708"/>
                          <a:pt x="22039262" y="4930987"/>
                        </a:cubicBezTo>
                        <a:cubicBezTo>
                          <a:pt x="22020150" y="5068266"/>
                          <a:pt x="22036211" y="5400136"/>
                          <a:pt x="22039262" y="5770880"/>
                        </a:cubicBezTo>
                        <a:cubicBezTo>
                          <a:pt x="22042313" y="6141624"/>
                          <a:pt x="22022991" y="6163530"/>
                          <a:pt x="22039262" y="6448213"/>
                        </a:cubicBezTo>
                        <a:cubicBezTo>
                          <a:pt x="22055533" y="6732896"/>
                          <a:pt x="22059313" y="6789709"/>
                          <a:pt x="22039262" y="6881707"/>
                        </a:cubicBezTo>
                        <a:cubicBezTo>
                          <a:pt x="22019211" y="6973705"/>
                          <a:pt x="21997946" y="7858075"/>
                          <a:pt x="22039262" y="8128000"/>
                        </a:cubicBezTo>
                        <a:cubicBezTo>
                          <a:pt x="21552230" y="8093849"/>
                          <a:pt x="21253722" y="8105186"/>
                          <a:pt x="20909750" y="8128000"/>
                        </a:cubicBezTo>
                        <a:cubicBezTo>
                          <a:pt x="20565778" y="8150814"/>
                          <a:pt x="20778905" y="8130318"/>
                          <a:pt x="20661808" y="8128000"/>
                        </a:cubicBezTo>
                        <a:cubicBezTo>
                          <a:pt x="20544711" y="8125682"/>
                          <a:pt x="20196315" y="8161175"/>
                          <a:pt x="19973081" y="8128000"/>
                        </a:cubicBezTo>
                        <a:cubicBezTo>
                          <a:pt x="19749847" y="8094825"/>
                          <a:pt x="19953301" y="8128767"/>
                          <a:pt x="19945532" y="8128000"/>
                        </a:cubicBezTo>
                        <a:cubicBezTo>
                          <a:pt x="19937763" y="8127233"/>
                          <a:pt x="19088998" y="8115997"/>
                          <a:pt x="18816020" y="8128000"/>
                        </a:cubicBezTo>
                        <a:cubicBezTo>
                          <a:pt x="18543042" y="8140003"/>
                          <a:pt x="18301805" y="8101538"/>
                          <a:pt x="18127293" y="8128000"/>
                        </a:cubicBezTo>
                        <a:cubicBezTo>
                          <a:pt x="17952781" y="8154462"/>
                          <a:pt x="17544449" y="8114912"/>
                          <a:pt x="16997781" y="8128000"/>
                        </a:cubicBezTo>
                        <a:cubicBezTo>
                          <a:pt x="16451113" y="8141088"/>
                          <a:pt x="16681471" y="8127916"/>
                          <a:pt x="16529447" y="8128000"/>
                        </a:cubicBezTo>
                        <a:cubicBezTo>
                          <a:pt x="16377423" y="8128084"/>
                          <a:pt x="16362275" y="8116578"/>
                          <a:pt x="16281505" y="8128000"/>
                        </a:cubicBezTo>
                        <a:cubicBezTo>
                          <a:pt x="16200735" y="8139422"/>
                          <a:pt x="15870840" y="8155175"/>
                          <a:pt x="15592778" y="8128000"/>
                        </a:cubicBezTo>
                        <a:cubicBezTo>
                          <a:pt x="15314716" y="8100825"/>
                          <a:pt x="15124428" y="8172247"/>
                          <a:pt x="14683658" y="8128000"/>
                        </a:cubicBezTo>
                        <a:cubicBezTo>
                          <a:pt x="14242888" y="8083753"/>
                          <a:pt x="13999623" y="8096044"/>
                          <a:pt x="13554146" y="8128000"/>
                        </a:cubicBezTo>
                        <a:cubicBezTo>
                          <a:pt x="13108669" y="8159956"/>
                          <a:pt x="12960746" y="8144829"/>
                          <a:pt x="12645027" y="8128000"/>
                        </a:cubicBezTo>
                        <a:cubicBezTo>
                          <a:pt x="12329308" y="8111171"/>
                          <a:pt x="11966221" y="8126375"/>
                          <a:pt x="11515514" y="8128000"/>
                        </a:cubicBezTo>
                        <a:cubicBezTo>
                          <a:pt x="11064807" y="8129625"/>
                          <a:pt x="10807915" y="8156730"/>
                          <a:pt x="10606395" y="8128000"/>
                        </a:cubicBezTo>
                        <a:cubicBezTo>
                          <a:pt x="10404875" y="8099270"/>
                          <a:pt x="10441055" y="8123794"/>
                          <a:pt x="10358453" y="8128000"/>
                        </a:cubicBezTo>
                        <a:cubicBezTo>
                          <a:pt x="10275851" y="8132206"/>
                          <a:pt x="9704770" y="8161348"/>
                          <a:pt x="9449334" y="8128000"/>
                        </a:cubicBezTo>
                        <a:cubicBezTo>
                          <a:pt x="9193898" y="8094652"/>
                          <a:pt x="9121241" y="8147533"/>
                          <a:pt x="8980999" y="8128000"/>
                        </a:cubicBezTo>
                        <a:cubicBezTo>
                          <a:pt x="8840758" y="8108467"/>
                          <a:pt x="8809977" y="8131479"/>
                          <a:pt x="8733058" y="8128000"/>
                        </a:cubicBezTo>
                        <a:cubicBezTo>
                          <a:pt x="8656139" y="8124521"/>
                          <a:pt x="8713875" y="8127025"/>
                          <a:pt x="8705508" y="8128000"/>
                        </a:cubicBezTo>
                        <a:cubicBezTo>
                          <a:pt x="8697141" y="8128976"/>
                          <a:pt x="8580242" y="8117952"/>
                          <a:pt x="8457567" y="8128000"/>
                        </a:cubicBezTo>
                        <a:cubicBezTo>
                          <a:pt x="8334892" y="8138048"/>
                          <a:pt x="8276038" y="8135201"/>
                          <a:pt x="8209625" y="8128000"/>
                        </a:cubicBezTo>
                        <a:cubicBezTo>
                          <a:pt x="8143212" y="8120799"/>
                          <a:pt x="7710638" y="8153754"/>
                          <a:pt x="7520898" y="8128000"/>
                        </a:cubicBezTo>
                        <a:cubicBezTo>
                          <a:pt x="7331158" y="8102246"/>
                          <a:pt x="7116939" y="8153355"/>
                          <a:pt x="6832171" y="8128000"/>
                        </a:cubicBezTo>
                        <a:cubicBezTo>
                          <a:pt x="6547403" y="8102645"/>
                          <a:pt x="6592817" y="8106730"/>
                          <a:pt x="6363837" y="8128000"/>
                        </a:cubicBezTo>
                        <a:cubicBezTo>
                          <a:pt x="6134857" y="8149270"/>
                          <a:pt x="5541333" y="8178743"/>
                          <a:pt x="5234325" y="8128000"/>
                        </a:cubicBezTo>
                        <a:cubicBezTo>
                          <a:pt x="4927317" y="8077257"/>
                          <a:pt x="5038417" y="8136919"/>
                          <a:pt x="4986383" y="8128000"/>
                        </a:cubicBezTo>
                        <a:cubicBezTo>
                          <a:pt x="4934349" y="8119081"/>
                          <a:pt x="4195259" y="8138673"/>
                          <a:pt x="3856871" y="8128000"/>
                        </a:cubicBezTo>
                        <a:cubicBezTo>
                          <a:pt x="3518483" y="8117327"/>
                          <a:pt x="3706542" y="8116557"/>
                          <a:pt x="3608929" y="8128000"/>
                        </a:cubicBezTo>
                        <a:cubicBezTo>
                          <a:pt x="3511316" y="8139443"/>
                          <a:pt x="2927691" y="8134634"/>
                          <a:pt x="2699810" y="8128000"/>
                        </a:cubicBezTo>
                        <a:cubicBezTo>
                          <a:pt x="2471929" y="8121366"/>
                          <a:pt x="1845382" y="8138093"/>
                          <a:pt x="1570297" y="8128000"/>
                        </a:cubicBezTo>
                        <a:cubicBezTo>
                          <a:pt x="1295212" y="8117907"/>
                          <a:pt x="1554913" y="8128414"/>
                          <a:pt x="1542748" y="8128000"/>
                        </a:cubicBezTo>
                        <a:cubicBezTo>
                          <a:pt x="1530583" y="8127586"/>
                          <a:pt x="472218" y="8139695"/>
                          <a:pt x="0" y="8128000"/>
                        </a:cubicBezTo>
                        <a:cubicBezTo>
                          <a:pt x="24030" y="7841746"/>
                          <a:pt x="-22312" y="7515215"/>
                          <a:pt x="0" y="7288107"/>
                        </a:cubicBezTo>
                        <a:cubicBezTo>
                          <a:pt x="22312" y="7060999"/>
                          <a:pt x="41550" y="6756645"/>
                          <a:pt x="0" y="6448213"/>
                        </a:cubicBezTo>
                        <a:cubicBezTo>
                          <a:pt x="-41550" y="6139781"/>
                          <a:pt x="-18111" y="6107995"/>
                          <a:pt x="0" y="5852160"/>
                        </a:cubicBezTo>
                        <a:cubicBezTo>
                          <a:pt x="18111" y="5596325"/>
                          <a:pt x="20046" y="5438042"/>
                          <a:pt x="0" y="5174827"/>
                        </a:cubicBezTo>
                        <a:cubicBezTo>
                          <a:pt x="-20046" y="4911612"/>
                          <a:pt x="18427" y="4879939"/>
                          <a:pt x="0" y="4660053"/>
                        </a:cubicBezTo>
                        <a:cubicBezTo>
                          <a:pt x="-18427" y="4440167"/>
                          <a:pt x="-36067" y="4226063"/>
                          <a:pt x="0" y="3901440"/>
                        </a:cubicBezTo>
                        <a:cubicBezTo>
                          <a:pt x="36067" y="3576817"/>
                          <a:pt x="12456" y="3264855"/>
                          <a:pt x="0" y="3061547"/>
                        </a:cubicBezTo>
                        <a:cubicBezTo>
                          <a:pt x="-12456" y="2858239"/>
                          <a:pt x="25796" y="2672248"/>
                          <a:pt x="0" y="2465493"/>
                        </a:cubicBezTo>
                        <a:cubicBezTo>
                          <a:pt x="-25796" y="2258738"/>
                          <a:pt x="25062" y="1907003"/>
                          <a:pt x="0" y="1625600"/>
                        </a:cubicBezTo>
                        <a:cubicBezTo>
                          <a:pt x="-25062" y="1344197"/>
                          <a:pt x="-14549" y="1263189"/>
                          <a:pt x="0" y="948267"/>
                        </a:cubicBezTo>
                        <a:cubicBezTo>
                          <a:pt x="14549" y="633345"/>
                          <a:pt x="-26409" y="3743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2pPr>
          </a:lstStyle>
          <a:p>
            <a:pPr lvl="1"/>
            <a:r>
              <a:rPr lang="en-US"/>
              <a:t>Table			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7525C3D-72F8-53FF-B5A0-D75C6D025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632525-6B1B-FC16-F6F8-39F24D5623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367090438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itle and paragraph cente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F36880-E83F-0EFC-04A4-21006381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684" y="5097312"/>
            <a:ext cx="11318483" cy="1138773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>
              <a:defRPr sz="6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A5BD77B-3D29-7EDB-963B-F086D1A9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8074" y="7955724"/>
            <a:ext cx="9471026" cy="11079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3DAF19-6DE6-F456-3E47-FFB2FEF875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45174" y="6802807"/>
            <a:ext cx="12696826" cy="738664"/>
          </a:xfrm>
          <a:prstGeom prst="rect">
            <a:avLst/>
          </a:prstGeom>
        </p:spPr>
        <p:txBody>
          <a:bodyPr wrap="none">
            <a:noAutofit/>
          </a:bodyPr>
          <a:lstStyle>
            <a:lvl1pPr algn="ctr">
              <a:defRPr sz="4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66481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dark tex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764F-FB64-0824-A090-79FB481A8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633" y="5899121"/>
            <a:ext cx="10755905" cy="1477328"/>
          </a:xfrm>
          <a:prstGeom prst="rect">
            <a:avLst/>
          </a:prstGeom>
        </p:spPr>
        <p:txBody>
          <a:bodyPr/>
          <a:lstStyle>
            <a:lvl1pPr>
              <a:defRPr sz="11000">
                <a:gradFill>
                  <a:gsLst>
                    <a:gs pos="0">
                      <a:srgbClr val="0070C0"/>
                    </a:gs>
                    <a:gs pos="99444">
                      <a:srgbClr val="C09BFF"/>
                    </a:gs>
                    <a:gs pos="73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D4ED-7516-C79B-F964-13CE88DC5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57361" y="7422776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4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97918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56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bullet point with subtit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04038" y="4352092"/>
            <a:ext cx="7160499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2662" y="4352092"/>
            <a:ext cx="7153275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009938" y="4352092"/>
            <a:ext cx="7162800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BD38231-8D19-4166-195F-2CE949F11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84E46-1B9F-2BF1-9E9A-79F67CC071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5E3B86-6A97-6246-D727-2B73BDD0EEA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1203324" y="6477000"/>
            <a:ext cx="7160498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4900490-8E00-06A2-BCF8-01D215C1C9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609964" y="6477000"/>
            <a:ext cx="7153274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DA678DE-2727-FFC6-596E-C3803AF258B4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16034892" y="6477000"/>
            <a:ext cx="7162799" cy="914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390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 with subtit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E8A506A-4561-AE2F-069E-BDA05D6C5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B9A03-600F-7A5F-4DCB-98F12A62A91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34" name="Content Placeholder 15">
            <a:extLst>
              <a:ext uri="{FF2B5EF4-FFF2-40B4-BE49-F238E27FC236}">
                <a16:creationId xmlns:a16="http://schemas.microsoft.com/office/drawing/2014/main" id="{E9293F93-560A-6A48-6BE4-77ADAC7B900B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216025" y="8131698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Description of the icon and meaning</a:t>
            </a:r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B453ECCA-B1AF-E398-7DB8-BE82B12A4CDE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6775085" y="8131698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Description of the icon and meaning</a:t>
            </a:r>
          </a:p>
        </p:txBody>
      </p:sp>
      <p:sp>
        <p:nvSpPr>
          <p:cNvPr id="36" name="Content Placeholder 15">
            <a:extLst>
              <a:ext uri="{FF2B5EF4-FFF2-40B4-BE49-F238E27FC236}">
                <a16:creationId xmlns:a16="http://schemas.microsoft.com/office/drawing/2014/main" id="{B4B6B720-1091-1C83-4B35-308D1E6EDD5E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12329747" y="8131698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Description of the icon and meaning</a:t>
            </a:r>
          </a:p>
        </p:txBody>
      </p:sp>
      <p:sp>
        <p:nvSpPr>
          <p:cNvPr id="37" name="Content Placeholder 15">
            <a:extLst>
              <a:ext uri="{FF2B5EF4-FFF2-40B4-BE49-F238E27FC236}">
                <a16:creationId xmlns:a16="http://schemas.microsoft.com/office/drawing/2014/main" id="{610BEBA7-EDD5-96F3-2A2F-D9FCA78C14DD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17900285" y="8131698"/>
            <a:ext cx="5295900" cy="3754438"/>
          </a:xfrm>
        </p:spPr>
        <p:txBody>
          <a:bodyPr/>
          <a:lstStyle>
            <a:lvl1pPr>
              <a:defRPr b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Description of the icon and meaning</a:t>
            </a:r>
          </a:p>
        </p:txBody>
      </p:sp>
      <p:sp>
        <p:nvSpPr>
          <p:cNvPr id="44" name="Picture Placeholder 38">
            <a:extLst>
              <a:ext uri="{FF2B5EF4-FFF2-40B4-BE49-F238E27FC236}">
                <a16:creationId xmlns:a16="http://schemas.microsoft.com/office/drawing/2014/main" id="{C6982B63-F192-D6C2-F9F5-3EFC4C998B6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216025" y="5842207"/>
            <a:ext cx="1014984" cy="101498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38">
            <a:extLst>
              <a:ext uri="{FF2B5EF4-FFF2-40B4-BE49-F238E27FC236}">
                <a16:creationId xmlns:a16="http://schemas.microsoft.com/office/drawing/2014/main" id="{FA087380-70E1-099E-B203-F6606543C86B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6775577" y="5842207"/>
            <a:ext cx="1014984" cy="101498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38">
            <a:extLst>
              <a:ext uri="{FF2B5EF4-FFF2-40B4-BE49-F238E27FC236}">
                <a16:creationId xmlns:a16="http://schemas.microsoft.com/office/drawing/2014/main" id="{7B341C01-A664-1746-C034-5A63D2586C4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98553" y="5842207"/>
            <a:ext cx="1014984" cy="101498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38">
            <a:extLst>
              <a:ext uri="{FF2B5EF4-FFF2-40B4-BE49-F238E27FC236}">
                <a16:creationId xmlns:a16="http://schemas.microsoft.com/office/drawing/2014/main" id="{2B854696-1CA3-39F5-5115-222C4ADEAEB8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7894681" y="5842207"/>
            <a:ext cx="1014984" cy="101498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82AB0679-EEC8-C964-5A93-3390DE7C194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03325" y="7372736"/>
            <a:ext cx="4765675" cy="758962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2089EF05-1D83-BA57-8AE9-CEF546438C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765925" y="7372736"/>
            <a:ext cx="4765675" cy="55399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6E4712F4-9BB7-F8C3-2B53-E639016C488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315825" y="7372736"/>
            <a:ext cx="4765675" cy="738664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80FDD7C0-7F75-2083-3236-5DF10585FC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878425" y="7372736"/>
            <a:ext cx="4765675" cy="55399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687225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  <p15:guide id="6" orient="horz" pos="3936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bullet point with subtit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6025" y="4289612"/>
            <a:ext cx="5272453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83617C9-DEE7-96E4-3117-FA83889F65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75085" y="4289612"/>
            <a:ext cx="5272453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B78DFD9-CF60-8019-50D8-DFEC54FAB7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29747" y="4289612"/>
            <a:ext cx="5272453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891BE6-1626-D2F7-B831-B6F8599F2C6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900285" y="4289612"/>
            <a:ext cx="5272453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E8A506A-4561-AE2F-069E-BDA05D6C5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B9A03-600F-7A5F-4DCB-98F12A62A91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95E966B-131D-3EC3-A6AC-C60B2C8A3021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1216025" y="6248400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25B8757C-BAB6-37ED-24E2-5349CBFE866D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6775085" y="6248400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63A6A273-8A74-0396-AA90-03BF06B0106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12329747" y="6248400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B0C782D0-53E1-FA12-9158-E4ECE418330B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17900285" y="6248400"/>
            <a:ext cx="5295900" cy="37544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2413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  <p15:guide id="6" orient="horz" pos="3936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8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9472" y="4905164"/>
            <a:ext cx="4378026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83617C9-DEE7-96E4-3117-FA83889F65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75085" y="4905164"/>
            <a:ext cx="4286585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B78DFD9-CF60-8019-50D8-DFEC54FAB7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102560" y="4905164"/>
            <a:ext cx="439823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891BE6-1626-D2F7-B831-B6F8599F2C6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652475" y="4905164"/>
            <a:ext cx="439823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6EC78DF-3CDF-F24A-F021-8F1724445E9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39473" y="5917015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25BF2A1-510D-2FC9-7A01-E9EC889289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E7BB660-357B-E0E9-565E-68780542469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0" y="2036802"/>
            <a:ext cx="15173121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7" name="Content Placeholder 15">
            <a:extLst>
              <a:ext uri="{FF2B5EF4-FFF2-40B4-BE49-F238E27FC236}">
                <a16:creationId xmlns:a16="http://schemas.microsoft.com/office/drawing/2014/main" id="{DBEC9CDC-CE86-4ACF-F480-E62FAA341129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1216024" y="2643364"/>
            <a:ext cx="15173120" cy="104864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id="{71FC15FD-C605-2ED2-C811-5C505AF12E61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239473" y="8753722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14">
            <a:extLst>
              <a:ext uri="{FF2B5EF4-FFF2-40B4-BE49-F238E27FC236}">
                <a16:creationId xmlns:a16="http://schemas.microsoft.com/office/drawing/2014/main" id="{A9B1933F-63D6-AD73-B40E-43A16170DB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775085" y="5917015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0CA02C30-C339-A1E7-1A72-2E4C4CE7A92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775085" y="8753722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14">
            <a:extLst>
              <a:ext uri="{FF2B5EF4-FFF2-40B4-BE49-F238E27FC236}">
                <a16:creationId xmlns:a16="http://schemas.microsoft.com/office/drawing/2014/main" id="{E86F7640-BC62-4A47-112C-1039509B87E7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2102560" y="5917015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14">
            <a:extLst>
              <a:ext uri="{FF2B5EF4-FFF2-40B4-BE49-F238E27FC236}">
                <a16:creationId xmlns:a16="http://schemas.microsoft.com/office/drawing/2014/main" id="{87BB87A0-1C22-3DC5-A6AB-2BA31C90FCCD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102560" y="8753722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Picture Placeholder 14">
            <a:extLst>
              <a:ext uri="{FF2B5EF4-FFF2-40B4-BE49-F238E27FC236}">
                <a16:creationId xmlns:a16="http://schemas.microsoft.com/office/drawing/2014/main" id="{1430FCAB-DAB9-10A1-0FF9-564FCABCD10F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17652475" y="5917015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Picture Placeholder 14">
            <a:extLst>
              <a:ext uri="{FF2B5EF4-FFF2-40B4-BE49-F238E27FC236}">
                <a16:creationId xmlns:a16="http://schemas.microsoft.com/office/drawing/2014/main" id="{28A423A6-46DE-18E0-52DD-6E072B6693A3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7652475" y="8753722"/>
            <a:ext cx="4286584" cy="24112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5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  <p15:guide id="6" orient="horz" pos="3936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4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9471" y="4905164"/>
            <a:ext cx="527245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83617C9-DEE7-96E4-3117-FA83889F65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75085" y="4905164"/>
            <a:ext cx="527245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B78DFD9-CF60-8019-50D8-DFEC54FAB7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29747" y="4905164"/>
            <a:ext cx="527245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891BE6-1626-D2F7-B831-B6F8599F2C6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900285" y="4905164"/>
            <a:ext cx="5272453" cy="7386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96EC78DF-3CDF-F24A-F021-8F1724445E9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39838" y="6275388"/>
            <a:ext cx="5272087" cy="331787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B6A0DC"/>
              </a:gs>
            </a:gsLst>
            <a:lin ang="2220000" scaled="0"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285F74F8-38C3-6C74-9774-4E2EEAAC170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768768" y="6275388"/>
            <a:ext cx="5272087" cy="331787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B6A0DC"/>
              </a:gs>
            </a:gsLst>
            <a:lin ang="2220000" scaled="0"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C614AD7-9179-577F-200E-97056643050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18963" y="6275388"/>
            <a:ext cx="5272087" cy="331787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B6A0DC"/>
              </a:gs>
            </a:gsLst>
            <a:lin ang="2220000" scaled="0"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D17819EA-4586-A2B8-7203-B36C0723861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90424" y="6275388"/>
            <a:ext cx="5272087" cy="3317875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B6A0DC"/>
              </a:gs>
            </a:gsLst>
            <a:lin ang="2220000" scaled="0"/>
          </a:gra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25BF2A1-510D-2FC9-7A01-E9EC889289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E7BB660-357B-E0E9-565E-68780542469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27" name="Content Placeholder 15">
            <a:extLst>
              <a:ext uri="{FF2B5EF4-FFF2-40B4-BE49-F238E27FC236}">
                <a16:creationId xmlns:a16="http://schemas.microsoft.com/office/drawing/2014/main" id="{DBEC9CDC-CE86-4ACF-F480-E62FAA341129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1216024" y="2643364"/>
            <a:ext cx="12949237" cy="104864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846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  <p15:guide id="6" orient="horz" pos="3936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79E679F-0147-4D74-B7A8-A4B469C5BC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235175" y="3390039"/>
            <a:ext cx="5276748" cy="2773352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392122-00FC-4C40-A0E7-C88D1851B4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773862" y="3390039"/>
            <a:ext cx="5267221" cy="2773352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2EC644-E1CB-450F-819D-DEDC61C2C8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2312548" y="3390039"/>
            <a:ext cx="5289651" cy="2773352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72B913-8930-45AF-BAF2-7FE0991EF4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17873663" y="3390039"/>
            <a:ext cx="5273125" cy="2773352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319374A-6F17-E8D8-2F1E-6BE6BC87DE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6553200"/>
            <a:ext cx="5276850" cy="52705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defRPr sz="26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C65398E-CDE0-63C0-E94D-C74019ACFB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5270" y="6553200"/>
            <a:ext cx="5276850" cy="52705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defRPr sz="26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67578D3-EDC0-8C49-C612-D0D6CDF324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14201" y="6553200"/>
            <a:ext cx="5276850" cy="52705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defRPr sz="26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B148B394-0ABE-8FC0-DDE1-596EF69AB53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864396" y="6553200"/>
            <a:ext cx="5276850" cy="5270500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  <a:lvl2pPr>
              <a:defRPr sz="26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4B75E7C-8D97-0306-0791-EE2BF5A70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01D3953-7A7A-2A99-FB16-7EA849BF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898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36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  <p15:guide id="5" orient="horz" pos="412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lide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79E679F-0147-4D74-B7A8-A4B469C5BC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276444" y="3507722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B4B75E7C-8D97-0306-0791-EE2BF5A70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01D3953-7A7A-2A99-FB16-7EA849BF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0" y="2036802"/>
            <a:ext cx="21933267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E577C70-9557-8280-C4E7-58402BEA74F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ltGray">
          <a:xfrm>
            <a:off x="8634174" y="3507722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EE1F8D4-14FA-521C-D0F8-F690D369549F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 bwMode="ltGray">
          <a:xfrm>
            <a:off x="16055700" y="3507722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4C69BF-6CCD-27D0-BD2B-DF8B54673C5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 bwMode="ltGray">
          <a:xfrm>
            <a:off x="1276444" y="7718215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686AB68-8275-C265-BC69-BD0415B66A7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 bwMode="ltGray">
          <a:xfrm>
            <a:off x="8634174" y="7718215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FEF97B6-8960-7F2C-7C5B-DC5AB9D2396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 bwMode="ltGray">
          <a:xfrm>
            <a:off x="16055700" y="7718215"/>
            <a:ext cx="7083395" cy="3959877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1064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  <p15:guide id="5" orient="horz" pos="4704" userDrawn="1">
          <p15:clr>
            <a:srgbClr val="5ACBF0"/>
          </p15:clr>
        </p15:guide>
        <p15:guide id="6" orient="horz" pos="4848" userDrawn="1">
          <p15:clr>
            <a:srgbClr val="5ACBF0"/>
          </p15:clr>
        </p15:guide>
        <p15:guide id="7" orient="horz" pos="7344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bullet point with subtit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9C35D3F-0C7A-F84B-DD0C-D17D4CE67E54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10164017" y="5786199"/>
            <a:ext cx="4005625" cy="39338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9472" y="4289612"/>
            <a:ext cx="4005626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DE760C-A736-E4C7-6C07-8AEC7473F8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1382" y="4289612"/>
            <a:ext cx="4005626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41B9499-2FA7-8501-55C5-CD67F48F16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03292" y="4289612"/>
            <a:ext cx="4005626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A0F06052-604E-6D1D-14D2-D0A03E1DF9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4685202" y="4289612"/>
            <a:ext cx="4005626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9AD5E34-23B7-610E-C788-C756DB91B9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67112" y="4289612"/>
            <a:ext cx="4005626" cy="135421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5B4AB13-940F-4DFB-F869-1A3FCCF54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A30D29-A45C-972E-8D7F-214F740F987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1905B4-8FC9-01D5-526F-CB353DAC7C51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1239473" y="5786199"/>
            <a:ext cx="4005625" cy="39338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A9C99989-307F-C9C8-E569-08C1392D2902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774897" y="5786199"/>
            <a:ext cx="4005625" cy="39338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BDD86A5-3E83-B4A9-5407-3128806C2773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14644577" y="5786199"/>
            <a:ext cx="4005625" cy="39338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60F7F27C-13AA-90F1-90C0-562FFB66603A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19161713" y="5786199"/>
            <a:ext cx="4005625" cy="39338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777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688" userDrawn="1">
          <p15:clr>
            <a:srgbClr val="5ACBF0"/>
          </p15:clr>
        </p15:guide>
        <p15:guide id="6" orient="horz" pos="3936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6">
            <a:extLst>
              <a:ext uri="{FF2B5EF4-FFF2-40B4-BE49-F238E27FC236}">
                <a16:creationId xmlns:a16="http://schemas.microsoft.com/office/drawing/2014/main" id="{994169B6-5098-4604-9A3B-747B7FC4D9B9}"/>
              </a:ext>
            </a:extLst>
          </p:cNvPr>
          <p:cNvSpPr/>
          <p:nvPr userDrawn="1"/>
        </p:nvSpPr>
        <p:spPr>
          <a:xfrm flipH="1">
            <a:off x="19217543" y="4663184"/>
            <a:ext cx="1043882" cy="1634984"/>
          </a:xfrm>
          <a:custGeom>
            <a:avLst/>
            <a:gdLst/>
            <a:ahLst/>
            <a:cxnLst/>
            <a:rect l="l" t="t" r="r" b="b"/>
            <a:pathLst>
              <a:path h="1348104">
                <a:moveTo>
                  <a:pt x="0" y="0"/>
                </a:moveTo>
                <a:lnTo>
                  <a:pt x="0" y="1347697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31C8D16A-3AE9-434D-A93C-999E19DD3C41}"/>
              </a:ext>
            </a:extLst>
          </p:cNvPr>
          <p:cNvSpPr txBox="1"/>
          <p:nvPr userDrawn="1"/>
        </p:nvSpPr>
        <p:spPr>
          <a:xfrm>
            <a:off x="1765358" y="3912842"/>
            <a:ext cx="1527166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 dirty="0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 dirty="0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 dirty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 dirty="0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object 30">
            <a:extLst>
              <a:ext uri="{FF2B5EF4-FFF2-40B4-BE49-F238E27FC236}">
                <a16:creationId xmlns:a16="http://schemas.microsoft.com/office/drawing/2014/main" id="{169B225C-F902-4F4C-B83B-DC1FF248AFF8}"/>
              </a:ext>
            </a:extLst>
          </p:cNvPr>
          <p:cNvSpPr/>
          <p:nvPr userDrawn="1"/>
        </p:nvSpPr>
        <p:spPr>
          <a:xfrm>
            <a:off x="1596623" y="3991734"/>
            <a:ext cx="0" cy="2315008"/>
          </a:xfrm>
          <a:custGeom>
            <a:avLst/>
            <a:gdLst/>
            <a:ahLst/>
            <a:cxnLst/>
            <a:rect l="l" t="t" r="r" b="b"/>
            <a:pathLst>
              <a:path h="1908810">
                <a:moveTo>
                  <a:pt x="0" y="0"/>
                </a:moveTo>
                <a:lnTo>
                  <a:pt x="0" y="1908413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object 32">
            <a:extLst>
              <a:ext uri="{FF2B5EF4-FFF2-40B4-BE49-F238E27FC236}">
                <a16:creationId xmlns:a16="http://schemas.microsoft.com/office/drawing/2014/main" id="{C11D48EF-664F-4B57-8C61-332CCF9F2A89}"/>
              </a:ext>
            </a:extLst>
          </p:cNvPr>
          <p:cNvSpPr/>
          <p:nvPr userDrawn="1"/>
        </p:nvSpPr>
        <p:spPr>
          <a:xfrm>
            <a:off x="1225234" y="6742442"/>
            <a:ext cx="0" cy="3049711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331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object 36">
            <a:extLst>
              <a:ext uri="{FF2B5EF4-FFF2-40B4-BE49-F238E27FC236}">
                <a16:creationId xmlns:a16="http://schemas.microsoft.com/office/drawing/2014/main" id="{6BC76D20-5F49-48CD-A816-70854D4F1902}"/>
              </a:ext>
            </a:extLst>
          </p:cNvPr>
          <p:cNvSpPr/>
          <p:nvPr userDrawn="1"/>
        </p:nvSpPr>
        <p:spPr>
          <a:xfrm flipH="1">
            <a:off x="21335903" y="6720584"/>
            <a:ext cx="1043882" cy="1634984"/>
          </a:xfrm>
          <a:custGeom>
            <a:avLst/>
            <a:gdLst/>
            <a:ahLst/>
            <a:cxnLst/>
            <a:rect l="l" t="t" r="r" b="b"/>
            <a:pathLst>
              <a:path h="1348104">
                <a:moveTo>
                  <a:pt x="0" y="0"/>
                </a:moveTo>
                <a:lnTo>
                  <a:pt x="0" y="1347697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object 37">
            <a:extLst>
              <a:ext uri="{FF2B5EF4-FFF2-40B4-BE49-F238E27FC236}">
                <a16:creationId xmlns:a16="http://schemas.microsoft.com/office/drawing/2014/main" id="{27FBC586-A5F4-4619-9E78-16D8A020BE2D}"/>
              </a:ext>
            </a:extLst>
          </p:cNvPr>
          <p:cNvSpPr/>
          <p:nvPr userDrawn="1"/>
        </p:nvSpPr>
        <p:spPr>
          <a:xfrm flipH="1">
            <a:off x="9344045" y="4609395"/>
            <a:ext cx="77917" cy="1697004"/>
          </a:xfrm>
          <a:custGeom>
            <a:avLst/>
            <a:gdLst/>
            <a:ahLst/>
            <a:cxnLst/>
            <a:rect l="l" t="t" r="r" b="b"/>
            <a:pathLst>
              <a:path h="1951989">
                <a:moveTo>
                  <a:pt x="0" y="0"/>
                </a:moveTo>
                <a:lnTo>
                  <a:pt x="0" y="1951867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object 38">
            <a:extLst>
              <a:ext uri="{FF2B5EF4-FFF2-40B4-BE49-F238E27FC236}">
                <a16:creationId xmlns:a16="http://schemas.microsoft.com/office/drawing/2014/main" id="{FD7D0875-1B1B-48D3-A555-34C9212B20A5}"/>
              </a:ext>
            </a:extLst>
          </p:cNvPr>
          <p:cNvSpPr/>
          <p:nvPr userDrawn="1"/>
        </p:nvSpPr>
        <p:spPr>
          <a:xfrm>
            <a:off x="13107981" y="3939023"/>
            <a:ext cx="0" cy="2367376"/>
          </a:xfrm>
          <a:custGeom>
            <a:avLst/>
            <a:gdLst/>
            <a:ahLst/>
            <a:cxnLst/>
            <a:rect l="l" t="t" r="r" b="b"/>
            <a:pathLst>
              <a:path h="1951989">
                <a:moveTo>
                  <a:pt x="0" y="0"/>
                </a:moveTo>
                <a:lnTo>
                  <a:pt x="0" y="1951867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BD5F6273-5707-459F-894D-529E391591A5}"/>
              </a:ext>
            </a:extLst>
          </p:cNvPr>
          <p:cNvSpPr/>
          <p:nvPr userDrawn="1"/>
        </p:nvSpPr>
        <p:spPr>
          <a:xfrm>
            <a:off x="10077851" y="6848520"/>
            <a:ext cx="289673" cy="2463120"/>
          </a:xfrm>
          <a:custGeom>
            <a:avLst/>
            <a:gdLst/>
            <a:ahLst/>
            <a:cxnLst/>
            <a:rect l="l" t="t" r="r" b="b"/>
            <a:pathLst>
              <a:path h="1099820">
                <a:moveTo>
                  <a:pt x="0" y="0"/>
                </a:moveTo>
                <a:lnTo>
                  <a:pt x="0" y="1099212"/>
                </a:lnTo>
              </a:path>
            </a:pathLst>
          </a:custGeom>
          <a:ln w="20941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48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054DFD-CDA6-457D-972D-D5AB4E60C7C6}"/>
              </a:ext>
            </a:extLst>
          </p:cNvPr>
          <p:cNvCxnSpPr>
            <a:cxnSpLocks/>
          </p:cNvCxnSpPr>
          <p:nvPr userDrawn="1"/>
        </p:nvCxnSpPr>
        <p:spPr>
          <a:xfrm>
            <a:off x="1232050" y="7162188"/>
            <a:ext cx="22160334" cy="0"/>
          </a:xfrm>
          <a:prstGeom prst="line">
            <a:avLst/>
          </a:prstGeom>
          <a:noFill/>
          <a:ln w="25400" cap="rnd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F0347-9CC3-4FC9-A0C2-A268E3F0921E}"/>
              </a:ext>
            </a:extLst>
          </p:cNvPr>
          <p:cNvGrpSpPr/>
          <p:nvPr userDrawn="1"/>
        </p:nvGrpSpPr>
        <p:grpSpPr>
          <a:xfrm>
            <a:off x="1217811" y="6277654"/>
            <a:ext cx="22174559" cy="492459"/>
            <a:chOff x="1125028" y="5446927"/>
            <a:chExt cx="20817884" cy="41497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8533E4B4-F1F6-49C3-8517-216AE9290C4E}"/>
                </a:ext>
              </a:extLst>
            </p:cNvPr>
            <p:cNvSpPr txBox="1">
              <a:spLocks/>
            </p:cNvSpPr>
            <p:nvPr/>
          </p:nvSpPr>
          <p:spPr>
            <a:xfrm>
              <a:off x="1125028" y="5446935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July</a:t>
              </a:r>
            </a:p>
          </p:txBody>
        </p:sp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94E3242B-534D-4613-9D79-8019CE0E1553}"/>
                </a:ext>
              </a:extLst>
            </p:cNvPr>
            <p:cNvSpPr txBox="1">
              <a:spLocks/>
            </p:cNvSpPr>
            <p:nvPr/>
          </p:nvSpPr>
          <p:spPr>
            <a:xfrm>
              <a:off x="2355940" y="5446931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Aug</a:t>
              </a:r>
            </a:p>
          </p:txBody>
        </p:sp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EFA96FFA-773F-49AA-828A-5B8985BEE110}"/>
                </a:ext>
              </a:extLst>
            </p:cNvPr>
            <p:cNvSpPr txBox="1">
              <a:spLocks/>
            </p:cNvSpPr>
            <p:nvPr/>
          </p:nvSpPr>
          <p:spPr>
            <a:xfrm>
              <a:off x="3586852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</a:t>
              </a:r>
            </a:p>
          </p:txBody>
        </p:sp>
        <p:sp>
          <p:nvSpPr>
            <p:cNvPr id="18" name="Title 3">
              <a:extLst>
                <a:ext uri="{FF2B5EF4-FFF2-40B4-BE49-F238E27FC236}">
                  <a16:creationId xmlns:a16="http://schemas.microsoft.com/office/drawing/2014/main" id="{3A36103B-6AB6-4D97-825C-C2804EA081FA}"/>
                </a:ext>
              </a:extLst>
            </p:cNvPr>
            <p:cNvSpPr txBox="1">
              <a:spLocks/>
            </p:cNvSpPr>
            <p:nvPr/>
          </p:nvSpPr>
          <p:spPr>
            <a:xfrm>
              <a:off x="4817764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Oct</a:t>
              </a:r>
            </a:p>
          </p:txBody>
        </p:sp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BB373AED-2BA0-4967-A7E9-2D86816CD623}"/>
                </a:ext>
              </a:extLst>
            </p:cNvPr>
            <p:cNvSpPr txBox="1">
              <a:spLocks/>
            </p:cNvSpPr>
            <p:nvPr/>
          </p:nvSpPr>
          <p:spPr>
            <a:xfrm>
              <a:off x="6048676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Nov</a:t>
              </a:r>
            </a:p>
          </p:txBody>
        </p:sp>
        <p:sp>
          <p:nvSpPr>
            <p:cNvPr id="20" name="Title 3">
              <a:extLst>
                <a:ext uri="{FF2B5EF4-FFF2-40B4-BE49-F238E27FC236}">
                  <a16:creationId xmlns:a16="http://schemas.microsoft.com/office/drawing/2014/main" id="{27CFCB55-BF17-4069-BB10-188287BAFC0C}"/>
                </a:ext>
              </a:extLst>
            </p:cNvPr>
            <p:cNvSpPr txBox="1">
              <a:spLocks/>
            </p:cNvSpPr>
            <p:nvPr/>
          </p:nvSpPr>
          <p:spPr>
            <a:xfrm>
              <a:off x="7279588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Dec</a:t>
              </a:r>
            </a:p>
          </p:txBody>
        </p:sp>
        <p:sp>
          <p:nvSpPr>
            <p:cNvPr id="21" name="Title 3">
              <a:extLst>
                <a:ext uri="{FF2B5EF4-FFF2-40B4-BE49-F238E27FC236}">
                  <a16:creationId xmlns:a16="http://schemas.microsoft.com/office/drawing/2014/main" id="{F5B77C7E-E389-4630-BCD0-3B36C57B8982}"/>
                </a:ext>
              </a:extLst>
            </p:cNvPr>
            <p:cNvSpPr txBox="1">
              <a:spLocks/>
            </p:cNvSpPr>
            <p:nvPr/>
          </p:nvSpPr>
          <p:spPr>
            <a:xfrm>
              <a:off x="8510500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Jan</a:t>
              </a:r>
            </a:p>
          </p:txBody>
        </p:sp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23BE0615-C266-415D-BE69-5B7D1308E40E}"/>
                </a:ext>
              </a:extLst>
            </p:cNvPr>
            <p:cNvSpPr txBox="1">
              <a:spLocks/>
            </p:cNvSpPr>
            <p:nvPr/>
          </p:nvSpPr>
          <p:spPr>
            <a:xfrm>
              <a:off x="9741412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Feb</a:t>
              </a:r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467E4D54-E373-49DB-B163-BDF18174F0EF}"/>
                </a:ext>
              </a:extLst>
            </p:cNvPr>
            <p:cNvSpPr txBox="1">
              <a:spLocks/>
            </p:cNvSpPr>
            <p:nvPr/>
          </p:nvSpPr>
          <p:spPr>
            <a:xfrm>
              <a:off x="10972324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Mar</a:t>
              </a:r>
            </a:p>
          </p:txBody>
        </p:sp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B7561658-CE2D-4101-B111-D7462A79261E}"/>
                </a:ext>
              </a:extLst>
            </p:cNvPr>
            <p:cNvSpPr txBox="1">
              <a:spLocks/>
            </p:cNvSpPr>
            <p:nvPr/>
          </p:nvSpPr>
          <p:spPr>
            <a:xfrm>
              <a:off x="12203236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Apr</a:t>
              </a:r>
            </a:p>
          </p:txBody>
        </p:sp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B0BE805D-8B2B-441E-B956-A4D4A28B0ECE}"/>
                </a:ext>
              </a:extLst>
            </p:cNvPr>
            <p:cNvSpPr txBox="1">
              <a:spLocks/>
            </p:cNvSpPr>
            <p:nvPr/>
          </p:nvSpPr>
          <p:spPr>
            <a:xfrm>
              <a:off x="13434148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May</a:t>
              </a:r>
            </a:p>
          </p:txBody>
        </p:sp>
        <p:sp>
          <p:nvSpPr>
            <p:cNvPr id="26" name="Title 3">
              <a:extLst>
                <a:ext uri="{FF2B5EF4-FFF2-40B4-BE49-F238E27FC236}">
                  <a16:creationId xmlns:a16="http://schemas.microsoft.com/office/drawing/2014/main" id="{09D36D56-6D7E-4662-B3C7-9495B9076147}"/>
                </a:ext>
              </a:extLst>
            </p:cNvPr>
            <p:cNvSpPr txBox="1">
              <a:spLocks/>
            </p:cNvSpPr>
            <p:nvPr/>
          </p:nvSpPr>
          <p:spPr>
            <a:xfrm>
              <a:off x="14665064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Jun</a:t>
              </a:r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8DE43A28-E2C3-424D-923E-A3F2EDA0F0E5}"/>
                </a:ext>
              </a:extLst>
            </p:cNvPr>
            <p:cNvSpPr txBox="1">
              <a:spLocks/>
            </p:cNvSpPr>
            <p:nvPr/>
          </p:nvSpPr>
          <p:spPr>
            <a:xfrm>
              <a:off x="15895980" y="5446940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July</a:t>
              </a:r>
            </a:p>
          </p:txBody>
        </p:sp>
        <p:sp>
          <p:nvSpPr>
            <p:cNvPr id="28" name="Title 3">
              <a:extLst>
                <a:ext uri="{FF2B5EF4-FFF2-40B4-BE49-F238E27FC236}">
                  <a16:creationId xmlns:a16="http://schemas.microsoft.com/office/drawing/2014/main" id="{EDD9E3DD-8F2E-4A16-B592-75952DD37D11}"/>
                </a:ext>
              </a:extLst>
            </p:cNvPr>
            <p:cNvSpPr txBox="1">
              <a:spLocks/>
            </p:cNvSpPr>
            <p:nvPr/>
          </p:nvSpPr>
          <p:spPr>
            <a:xfrm>
              <a:off x="17126892" y="544693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Aug</a:t>
              </a: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77F369C2-724E-40A7-8673-2BB353A1151A}"/>
                </a:ext>
              </a:extLst>
            </p:cNvPr>
            <p:cNvSpPr txBox="1">
              <a:spLocks/>
            </p:cNvSpPr>
            <p:nvPr/>
          </p:nvSpPr>
          <p:spPr>
            <a:xfrm>
              <a:off x="18357804" y="5446936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Sep</a:t>
              </a: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B5CB6AD4-701C-45FD-8E3C-5CF54B79C1DF}"/>
                </a:ext>
              </a:extLst>
            </p:cNvPr>
            <p:cNvSpPr txBox="1">
              <a:spLocks/>
            </p:cNvSpPr>
            <p:nvPr/>
          </p:nvSpPr>
          <p:spPr>
            <a:xfrm>
              <a:off x="19588716" y="5446927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Oct</a:t>
              </a:r>
            </a:p>
          </p:txBody>
        </p:sp>
        <p:sp>
          <p:nvSpPr>
            <p:cNvPr id="33" name="Title 3">
              <a:extLst>
                <a:ext uri="{FF2B5EF4-FFF2-40B4-BE49-F238E27FC236}">
                  <a16:creationId xmlns:a16="http://schemas.microsoft.com/office/drawing/2014/main" id="{197419B0-BCBC-4E6A-A93C-9C60D30C4A33}"/>
                </a:ext>
              </a:extLst>
            </p:cNvPr>
            <p:cNvSpPr txBox="1">
              <a:spLocks/>
            </p:cNvSpPr>
            <p:nvPr/>
          </p:nvSpPr>
          <p:spPr>
            <a:xfrm>
              <a:off x="20819632" y="5446928"/>
              <a:ext cx="1123280" cy="414959"/>
            </a:xfrm>
            <a:prstGeom prst="rect">
              <a:avLst/>
            </a:prstGeom>
            <a:grpFill/>
          </p:spPr>
          <p:txBody>
            <a:bodyPr vert="horz" wrap="square" lIns="0" tIns="91440" rIns="0" bIns="91440" rtlCol="0" anchor="ctr" anchorCtr="0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000" b="0" kern="1200" cap="none" spc="0" baseline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1865484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50" normalizeH="0" baseline="0" noProof="0">
                  <a:ln w="3175">
                    <a:noFill/>
                  </a:ln>
                  <a:solidFill>
                    <a:schemeClr val="bg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Nov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7E7A264-4CEE-441B-A8E5-E94E64873DFA}"/>
              </a:ext>
            </a:extLst>
          </p:cNvPr>
          <p:cNvCxnSpPr>
            <a:cxnSpLocks/>
          </p:cNvCxnSpPr>
          <p:nvPr userDrawn="1"/>
        </p:nvCxnSpPr>
        <p:spPr>
          <a:xfrm flipV="1">
            <a:off x="23230486" y="7156051"/>
            <a:ext cx="5167268" cy="8075"/>
          </a:xfrm>
          <a:prstGeom prst="line">
            <a:avLst/>
          </a:prstGeom>
          <a:noFill/>
          <a:ln w="25400" cap="rnd" cmpd="sng" algn="ctr">
            <a:solidFill>
              <a:sysClr val="window" lastClr="FFFFFF">
                <a:lumMod val="95000"/>
              </a:sysClr>
            </a:solidFill>
            <a:prstDash val="sysDash"/>
            <a:round/>
          </a:ln>
          <a:effectLst/>
        </p:spPr>
      </p:cxnSp>
      <p:sp>
        <p:nvSpPr>
          <p:cNvPr id="35" name="TextBox 34" descr="Product roadmap for 2021 visual graph">
            <a:extLst>
              <a:ext uri="{FF2B5EF4-FFF2-40B4-BE49-F238E27FC236}">
                <a16:creationId xmlns:a16="http://schemas.microsoft.com/office/drawing/2014/main" id="{9A0C0E71-A233-4FCA-8749-06A20A57B45A}"/>
              </a:ext>
            </a:extLst>
          </p:cNvPr>
          <p:cNvSpPr txBox="1"/>
          <p:nvPr userDrawn="1"/>
        </p:nvSpPr>
        <p:spPr>
          <a:xfrm>
            <a:off x="5213201" y="7284509"/>
            <a:ext cx="196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FY22Q2</a:t>
            </a:r>
          </a:p>
        </p:txBody>
      </p:sp>
      <p:sp>
        <p:nvSpPr>
          <p:cNvPr id="36" name="TextBox 35" descr="Product roadmap for 2021 visual graph">
            <a:extLst>
              <a:ext uri="{FF2B5EF4-FFF2-40B4-BE49-F238E27FC236}">
                <a16:creationId xmlns:a16="http://schemas.microsoft.com/office/drawing/2014/main" id="{E76A558B-2304-46BB-8A9C-26DC4AD0942D}"/>
              </a:ext>
            </a:extLst>
          </p:cNvPr>
          <p:cNvSpPr txBox="1"/>
          <p:nvPr userDrawn="1"/>
        </p:nvSpPr>
        <p:spPr>
          <a:xfrm>
            <a:off x="1285301" y="7284509"/>
            <a:ext cx="196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FY22Q1</a:t>
            </a:r>
          </a:p>
        </p:txBody>
      </p:sp>
      <p:sp>
        <p:nvSpPr>
          <p:cNvPr id="37" name="Oval 36" descr="Product roadmap for 2021 visual graph">
            <a:extLst>
              <a:ext uri="{FF2B5EF4-FFF2-40B4-BE49-F238E27FC236}">
                <a16:creationId xmlns:a16="http://schemas.microsoft.com/office/drawing/2014/main" id="{6F78DEBD-5ACB-4484-AB75-03585206F9A5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4943357" y="7054050"/>
            <a:ext cx="274320" cy="274320"/>
          </a:xfrm>
          <a:prstGeom prst="ellipse">
            <a:avLst/>
          </a:prstGeom>
          <a:solidFill>
            <a:srgbClr val="404040"/>
          </a:solidFill>
          <a:ln w="38100" cap="flat" cmpd="sng" algn="ctr">
            <a:solidFill>
              <a:sysClr val="window" lastClr="FFFFFF">
                <a:lumMod val="8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86494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38" name="TextBox 37" descr="Product roadmap for 2021 visual graph">
            <a:extLst>
              <a:ext uri="{FF2B5EF4-FFF2-40B4-BE49-F238E27FC236}">
                <a16:creationId xmlns:a16="http://schemas.microsoft.com/office/drawing/2014/main" id="{81195E7E-4EC4-4A34-A7C8-4CEB6F0CDF2A}"/>
              </a:ext>
            </a:extLst>
          </p:cNvPr>
          <p:cNvSpPr txBox="1"/>
          <p:nvPr userDrawn="1"/>
        </p:nvSpPr>
        <p:spPr>
          <a:xfrm>
            <a:off x="9174216" y="7284509"/>
            <a:ext cx="196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FY22Q3</a:t>
            </a:r>
          </a:p>
        </p:txBody>
      </p:sp>
      <p:sp>
        <p:nvSpPr>
          <p:cNvPr id="39" name="TextBox 38" descr="Product roadmap for 2021 visual graph">
            <a:extLst>
              <a:ext uri="{FF2B5EF4-FFF2-40B4-BE49-F238E27FC236}">
                <a16:creationId xmlns:a16="http://schemas.microsoft.com/office/drawing/2014/main" id="{4BEB9F55-6C11-4AEA-9048-E1AC4F6255CD}"/>
              </a:ext>
            </a:extLst>
          </p:cNvPr>
          <p:cNvSpPr txBox="1"/>
          <p:nvPr userDrawn="1"/>
        </p:nvSpPr>
        <p:spPr>
          <a:xfrm>
            <a:off x="13111063" y="7284509"/>
            <a:ext cx="196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FY22Q4</a:t>
            </a:r>
          </a:p>
        </p:txBody>
      </p:sp>
      <p:sp>
        <p:nvSpPr>
          <p:cNvPr id="40" name="TextBox 39" descr="Product roadmap for 2021 visual graph">
            <a:extLst>
              <a:ext uri="{FF2B5EF4-FFF2-40B4-BE49-F238E27FC236}">
                <a16:creationId xmlns:a16="http://schemas.microsoft.com/office/drawing/2014/main" id="{9A217E57-A2C4-4863-8678-62A81307F534}"/>
              </a:ext>
            </a:extLst>
          </p:cNvPr>
          <p:cNvSpPr txBox="1"/>
          <p:nvPr userDrawn="1"/>
        </p:nvSpPr>
        <p:spPr>
          <a:xfrm>
            <a:off x="17038809" y="7284509"/>
            <a:ext cx="196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FY23Q1</a:t>
            </a:r>
          </a:p>
        </p:txBody>
      </p:sp>
      <p:sp>
        <p:nvSpPr>
          <p:cNvPr id="41" name="Oval 40" descr="Product roadmap for 2021 visual graph">
            <a:extLst>
              <a:ext uri="{FF2B5EF4-FFF2-40B4-BE49-F238E27FC236}">
                <a16:creationId xmlns:a16="http://schemas.microsoft.com/office/drawing/2014/main" id="{2A48065C-1BD2-4849-894C-C860591C4689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20747041" y="7062130"/>
            <a:ext cx="274320" cy="274320"/>
          </a:xfrm>
          <a:prstGeom prst="ellipse">
            <a:avLst/>
          </a:prstGeom>
          <a:solidFill>
            <a:srgbClr val="404040"/>
          </a:solidFill>
          <a:ln w="38100" cap="flat" cmpd="sng" algn="ctr">
            <a:solidFill>
              <a:sysClr val="window" lastClr="FFFFFF">
                <a:lumMod val="8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86494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2" name="TextBox 41" descr="Product roadmap for 2021 visual graph">
            <a:extLst>
              <a:ext uri="{FF2B5EF4-FFF2-40B4-BE49-F238E27FC236}">
                <a16:creationId xmlns:a16="http://schemas.microsoft.com/office/drawing/2014/main" id="{D3D2D276-786A-4DBE-BE75-64C4FD8B0082}"/>
              </a:ext>
            </a:extLst>
          </p:cNvPr>
          <p:cNvSpPr txBox="1"/>
          <p:nvPr userDrawn="1"/>
        </p:nvSpPr>
        <p:spPr>
          <a:xfrm>
            <a:off x="21021361" y="7284509"/>
            <a:ext cx="948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en-US" sz="140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FY23Q2</a:t>
            </a:r>
          </a:p>
        </p:txBody>
      </p:sp>
      <p:sp>
        <p:nvSpPr>
          <p:cNvPr id="43" name="Oval 42" descr="Product roadmap for 2021 visual graph">
            <a:extLst>
              <a:ext uri="{FF2B5EF4-FFF2-40B4-BE49-F238E27FC236}">
                <a16:creationId xmlns:a16="http://schemas.microsoft.com/office/drawing/2014/main" id="{BF2AF666-AE68-4603-A583-E4B404E70E7E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8906627" y="7054050"/>
            <a:ext cx="274320" cy="274320"/>
          </a:xfrm>
          <a:prstGeom prst="ellipse">
            <a:avLst/>
          </a:prstGeom>
          <a:solidFill>
            <a:srgbClr val="404040"/>
          </a:solidFill>
          <a:ln w="38100" cap="flat" cmpd="sng" algn="ctr">
            <a:solidFill>
              <a:sysClr val="window" lastClr="FFFFFF">
                <a:lumMod val="8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86494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4" name="Oval 43" descr="Product roadmap for 2021 visual graph">
            <a:extLst>
              <a:ext uri="{FF2B5EF4-FFF2-40B4-BE49-F238E27FC236}">
                <a16:creationId xmlns:a16="http://schemas.microsoft.com/office/drawing/2014/main" id="{661B96C2-2CA6-4D01-92AD-403138036DE7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12838436" y="7054050"/>
            <a:ext cx="274320" cy="274320"/>
          </a:xfrm>
          <a:prstGeom prst="ellipse">
            <a:avLst/>
          </a:prstGeom>
          <a:solidFill>
            <a:srgbClr val="404040"/>
          </a:solidFill>
          <a:ln w="38100" cap="flat" cmpd="sng" algn="ctr">
            <a:solidFill>
              <a:sysClr val="window" lastClr="FFFFFF">
                <a:lumMod val="8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86494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5" name="Oval 44" descr="Product roadmap for 2021 visual graph">
            <a:extLst>
              <a:ext uri="{FF2B5EF4-FFF2-40B4-BE49-F238E27FC236}">
                <a16:creationId xmlns:a16="http://schemas.microsoft.com/office/drawing/2014/main" id="{E4639260-D788-4891-AEED-D4D24BAD615D}"/>
              </a:ext>
            </a:extLst>
          </p:cNvPr>
          <p:cNvSpPr>
            <a:spLocks noChangeAspect="1"/>
          </p:cNvSpPr>
          <p:nvPr userDrawn="1"/>
        </p:nvSpPr>
        <p:spPr bwMode="auto">
          <a:xfrm flipV="1">
            <a:off x="16770812" y="7062130"/>
            <a:ext cx="274320" cy="274320"/>
          </a:xfrm>
          <a:prstGeom prst="ellipse">
            <a:avLst/>
          </a:prstGeom>
          <a:solidFill>
            <a:srgbClr val="404040"/>
          </a:solidFill>
          <a:ln w="38100" cap="flat" cmpd="sng" algn="ctr">
            <a:solidFill>
              <a:sysClr val="window" lastClr="FFFFFF">
                <a:lumMod val="8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86494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B97F2B5A-A395-4124-9126-A25F31A19875}"/>
              </a:ext>
            </a:extLst>
          </p:cNvPr>
          <p:cNvSpPr txBox="1"/>
          <p:nvPr userDrawn="1"/>
        </p:nvSpPr>
        <p:spPr>
          <a:xfrm>
            <a:off x="1380588" y="9203873"/>
            <a:ext cx="1527166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object 20">
            <a:extLst>
              <a:ext uri="{FF2B5EF4-FFF2-40B4-BE49-F238E27FC236}">
                <a16:creationId xmlns:a16="http://schemas.microsoft.com/office/drawing/2014/main" id="{96F56274-B143-419F-87F6-D4AB8BB084BF}"/>
              </a:ext>
            </a:extLst>
          </p:cNvPr>
          <p:cNvSpPr txBox="1"/>
          <p:nvPr userDrawn="1"/>
        </p:nvSpPr>
        <p:spPr>
          <a:xfrm>
            <a:off x="9583477" y="4582826"/>
            <a:ext cx="1196477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8" name="object 20">
            <a:extLst>
              <a:ext uri="{FF2B5EF4-FFF2-40B4-BE49-F238E27FC236}">
                <a16:creationId xmlns:a16="http://schemas.microsoft.com/office/drawing/2014/main" id="{E284BA0F-D14F-4B45-BEB8-C0339425164D}"/>
              </a:ext>
            </a:extLst>
          </p:cNvPr>
          <p:cNvSpPr txBox="1"/>
          <p:nvPr userDrawn="1"/>
        </p:nvSpPr>
        <p:spPr>
          <a:xfrm>
            <a:off x="10281073" y="8718565"/>
            <a:ext cx="1661148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object 20">
            <a:extLst>
              <a:ext uri="{FF2B5EF4-FFF2-40B4-BE49-F238E27FC236}">
                <a16:creationId xmlns:a16="http://schemas.microsoft.com/office/drawing/2014/main" id="{A992BC6C-6244-4A39-8837-705DEF92B177}"/>
              </a:ext>
            </a:extLst>
          </p:cNvPr>
          <p:cNvSpPr txBox="1"/>
          <p:nvPr userDrawn="1"/>
        </p:nvSpPr>
        <p:spPr>
          <a:xfrm>
            <a:off x="13281442" y="3867122"/>
            <a:ext cx="1661148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object 20">
            <a:extLst>
              <a:ext uri="{FF2B5EF4-FFF2-40B4-BE49-F238E27FC236}">
                <a16:creationId xmlns:a16="http://schemas.microsoft.com/office/drawing/2014/main" id="{D1478CE0-09B7-4FB7-A534-1429C1BFE71E}"/>
              </a:ext>
            </a:extLst>
          </p:cNvPr>
          <p:cNvSpPr txBox="1"/>
          <p:nvPr userDrawn="1"/>
        </p:nvSpPr>
        <p:spPr>
          <a:xfrm>
            <a:off x="20434357" y="4598066"/>
            <a:ext cx="1043867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1" name="object 20">
            <a:extLst>
              <a:ext uri="{FF2B5EF4-FFF2-40B4-BE49-F238E27FC236}">
                <a16:creationId xmlns:a16="http://schemas.microsoft.com/office/drawing/2014/main" id="{17C865D9-A5B2-4C86-9F04-94D0F3BC3ABD}"/>
              </a:ext>
            </a:extLst>
          </p:cNvPr>
          <p:cNvSpPr txBox="1"/>
          <p:nvPr userDrawn="1"/>
        </p:nvSpPr>
        <p:spPr>
          <a:xfrm>
            <a:off x="22552717" y="7722266"/>
            <a:ext cx="1043867" cy="643409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 marL="15403">
              <a:spcBef>
                <a:spcPts val="115"/>
              </a:spcBef>
            </a:pPr>
            <a:r>
              <a:rPr lang="en-US" sz="2001" b="1" spc="-12">
                <a:solidFill>
                  <a:schemeClr val="bg1">
                    <a:lumMod val="85000"/>
                    <a:lumOff val="1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04/03</a:t>
            </a:r>
            <a:endParaRPr lang="en-US" sz="2001" b="1">
              <a:solidFill>
                <a:schemeClr val="bg1">
                  <a:lumMod val="85000"/>
                  <a:lumOff val="15000"/>
                </a:scheme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5403">
              <a:spcBef>
                <a:spcPts val="103"/>
              </a:spcBef>
            </a:pPr>
            <a:r>
              <a:rPr lang="en-US" sz="2001" spc="-6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FPO</a:t>
            </a:r>
            <a:endParaRPr lang="en-US" sz="2001">
              <a:solidFill>
                <a:schemeClr val="bg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B3304447-977E-D7E2-6709-AE37AAD97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41B420F-8863-5A69-5AB1-F00E957DBE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949238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2480931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ex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515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08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title photo blo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7A1928-B7BF-2B1D-851E-0B4ACCCC7A2C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2047538" y="0"/>
            <a:ext cx="12339637" cy="13716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0" scaled="0"/>
          </a:gradFill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BA4F2F-9F21-88A1-A81C-BF54B5694B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57361" y="7422776"/>
            <a:ext cx="10755905" cy="553998"/>
          </a:xfrm>
          <a:prstGeom prst="rect">
            <a:avLst/>
          </a:prstGeom>
        </p:spPr>
        <p:txBody>
          <a:bodyPr anchor="t"/>
          <a:lstStyle>
            <a:lvl1pPr>
              <a:defRPr sz="4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9249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56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D2262BF-AE35-A443-8472-6AACFB4A7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04" y="5096705"/>
            <a:ext cx="14511092" cy="2637550"/>
          </a:xfrm>
          <a:prstGeom prst="rect">
            <a:avLst/>
          </a:prstGeom>
          <a:noFill/>
        </p:spPr>
        <p:txBody>
          <a:bodyPr wrap="square" lIns="0" tIns="0" rIns="0" bIns="0" anchor="t" anchorCtr="0">
            <a:normAutofit/>
          </a:bodyPr>
          <a:lstStyle>
            <a:lvl1pPr algn="l" defTabSz="18647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i="0" kern="1200" cap="none" spc="0" baseline="0" dirty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Quote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0C34A-958C-A344-9C3F-F2A365F05E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3904" y="8048235"/>
            <a:ext cx="7413577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indent="0">
              <a:buNone/>
              <a:defRPr sz="3200">
                <a:solidFill>
                  <a:schemeClr val="bg1"/>
                </a:solidFill>
              </a:defRPr>
            </a:lvl2pPr>
            <a:lvl3pPr marL="914046" indent="0">
              <a:buNone/>
              <a:defRPr sz="3200">
                <a:solidFill>
                  <a:schemeClr val="bg1"/>
                </a:solidFill>
              </a:defRPr>
            </a:lvl3pPr>
            <a:lvl4pPr marL="1323462" indent="0">
              <a:buNone/>
              <a:defRPr sz="3200">
                <a:solidFill>
                  <a:schemeClr val="bg1"/>
                </a:solidFill>
              </a:defRPr>
            </a:lvl4pPr>
            <a:lvl5pPr marL="1710666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| Company or 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ABF29-859D-4DF9-92BE-99EFF3E40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068638" y="5050896"/>
            <a:ext cx="1873541" cy="167739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89834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3124063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4063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9879854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79854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16635646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635646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6FC4EE-7CC9-3EEA-8BE8-310DA299AE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493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4" orient="horz" pos="2894">
          <p15:clr>
            <a:srgbClr val="5ACBF0"/>
          </p15:clr>
        </p15:guide>
        <p15:guide id="15" orient="horz" pos="6048" userDrawn="1">
          <p15:clr>
            <a:srgbClr val="5ACBF0"/>
          </p15:clr>
        </p15:guide>
        <p15:guide id="16" pos="6193" userDrawn="1">
          <p15:clr>
            <a:srgbClr val="FBAE40"/>
          </p15:clr>
        </p15:guide>
        <p15:guide id="17" pos="849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168552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8552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6975408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5408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12782264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82264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18589122" y="4572000"/>
            <a:ext cx="4627466" cy="4626864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589122" y="9601200"/>
            <a:ext cx="4627466" cy="11079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FDEDD7-CA31-BDED-11ED-4330D2E8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9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54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168552" y="4572000"/>
            <a:ext cx="3475172" cy="3474720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8552" y="8470900"/>
            <a:ext cx="3475172" cy="166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11769" y="4572000"/>
            <a:ext cx="3475172" cy="3474720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</a:t>
            </a:r>
          </a:p>
          <a:p>
            <a:r>
              <a:rPr lang="en-US"/>
              <a:t>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11769" y="8470900"/>
            <a:ext cx="3475172" cy="166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10456002" y="4572000"/>
            <a:ext cx="3475172" cy="3474720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456002" y="8470902"/>
            <a:ext cx="3475172" cy="166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15098202" y="4572000"/>
            <a:ext cx="3475172" cy="3474720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098202" y="8470900"/>
            <a:ext cx="3475172" cy="166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19741416" y="4572000"/>
            <a:ext cx="3475172" cy="3474720"/>
          </a:xfrm>
          <a:prstGeom prst="ellipse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41416" y="8470900"/>
            <a:ext cx="3475172" cy="1661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BDED71-CDE7-1ACF-8697-03CC52AFF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07239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filmstrip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0584" y="10668001"/>
            <a:ext cx="9785354" cy="553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4572000"/>
            <a:ext cx="12047538" cy="561441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31237" y="10668000"/>
            <a:ext cx="9785354" cy="5539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12301538" y="4572000"/>
            <a:ext cx="12085637" cy="561441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BE44A3-BCC9-36CC-1D41-09D42320E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912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56" userDrawn="1">
          <p15:clr>
            <a:srgbClr val="5ACBF0"/>
          </p15:clr>
        </p15:guide>
        <p15:guide id="2" orient="horz" pos="6696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filmstrip phot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59878" y="9601201"/>
            <a:ext cx="5513985" cy="110799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4572000"/>
            <a:ext cx="8047768" cy="4572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40288" y="9598819"/>
            <a:ext cx="5706599" cy="110799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9704" y="4572000"/>
            <a:ext cx="8047768" cy="4572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602201" y="9598820"/>
            <a:ext cx="5570538" cy="110799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6339407" y="4572000"/>
            <a:ext cx="8047768" cy="4572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77BC25-4B4A-0A5B-8F8F-28C4FC51F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16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880">
          <p15:clr>
            <a:srgbClr val="5ACBF0"/>
          </p15:clr>
        </p15:guide>
        <p15:guide id="4" orient="horz" pos="6024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 horizontal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14:cNvPr>
              <p14:cNvContentPartPr/>
              <p14:nvPr userDrawn="1"/>
            </p14:nvContentPartPr>
            <p14:xfrm>
              <a:off x="21475800" y="11622480"/>
              <a:ext cx="8316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6839" y="11613480"/>
                <a:ext cx="100724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14:cNvPr>
              <p14:cNvContentPartPr/>
              <p14:nvPr userDrawn="1"/>
            </p14:nvContentPartPr>
            <p14:xfrm>
              <a:off x="10903320" y="6737280"/>
              <a:ext cx="26640" cy="15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4320" y="6728280"/>
                <a:ext cx="44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14:cNvPr>
              <p14:cNvContentPartPr/>
              <p14:nvPr userDrawn="1"/>
            </p14:nvContentPartPr>
            <p14:xfrm>
              <a:off x="13041360" y="-6017520"/>
              <a:ext cx="1332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597" y="-6026475"/>
                <a:ext cx="30496" cy="88471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11B1F29-F247-A7F0-3079-9F17F334D1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9992981" y="3098659"/>
            <a:ext cx="13159119" cy="8491012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457200" lvl="0" indent="-4572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78DCBA-2325-8C49-351F-982632D004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758" y="3977638"/>
            <a:ext cx="7134780" cy="2215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7AA9020-1CEE-BC85-2325-3CD1A19ED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6075840-7F59-CB4D-600B-EF6E0E57175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7363192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129684827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screen horizontal right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14:cNvPr>
              <p14:cNvContentPartPr/>
              <p14:nvPr userDrawn="1"/>
            </p14:nvContentPartPr>
            <p14:xfrm>
              <a:off x="21475800" y="11622480"/>
              <a:ext cx="8316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6839" y="11613480"/>
                <a:ext cx="100724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14:cNvPr>
              <p14:cNvContentPartPr/>
              <p14:nvPr userDrawn="1"/>
            </p14:nvContentPartPr>
            <p14:xfrm>
              <a:off x="10903320" y="6737280"/>
              <a:ext cx="26640" cy="15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4320" y="6728280"/>
                <a:ext cx="44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14:cNvPr>
              <p14:cNvContentPartPr/>
              <p14:nvPr userDrawn="1"/>
            </p14:nvContentPartPr>
            <p14:xfrm>
              <a:off x="13041360" y="-6017520"/>
              <a:ext cx="1332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597" y="-6026475"/>
                <a:ext cx="30496" cy="8847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F78DCBA-2325-8C49-351F-982632D004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758" y="3977638"/>
            <a:ext cx="7134780" cy="2215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5276A537-1178-94A3-F57C-701315111EAB}"/>
              </a:ext>
            </a:extLst>
          </p:cNvPr>
          <p:cNvSpPr>
            <a:spLocks noGrp="1"/>
          </p:cNvSpPr>
          <p:nvPr>
            <p:ph type="media" sz="quarter" idx="29" hasCustomPrompt="1"/>
          </p:nvPr>
        </p:nvSpPr>
        <p:spPr>
          <a:xfrm>
            <a:off x="10026650" y="3136900"/>
            <a:ext cx="13158216" cy="849477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anchor="ctr">
            <a:normAutofit/>
          </a:bodyPr>
          <a:lstStyle>
            <a:lvl1pPr algn="ctr"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video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760C2CE-1DCF-FD1F-2773-57E09ECC3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C0FD96F-5163-A6FD-3051-454418C334C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7363192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79922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screen horizontal cen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14:cNvPr>
              <p14:cNvContentPartPr/>
              <p14:nvPr userDrawn="1"/>
            </p14:nvContentPartPr>
            <p14:xfrm>
              <a:off x="21475800" y="11622480"/>
              <a:ext cx="8316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6839" y="11613480"/>
                <a:ext cx="100724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14:cNvPr>
              <p14:cNvContentPartPr/>
              <p14:nvPr userDrawn="1"/>
            </p14:nvContentPartPr>
            <p14:xfrm>
              <a:off x="10903320" y="6737280"/>
              <a:ext cx="26640" cy="15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4320" y="6728280"/>
                <a:ext cx="44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14:cNvPr>
              <p14:cNvContentPartPr/>
              <p14:nvPr userDrawn="1"/>
            </p14:nvContentPartPr>
            <p14:xfrm>
              <a:off x="13041360" y="-6017520"/>
              <a:ext cx="1332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597" y="-6026475"/>
                <a:ext cx="30496" cy="8847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52DE040-2DA0-2F69-EC9B-A2A7867508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42pt)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151FD1-BC3D-9836-FA49-985E93A743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7363192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9008750-0221-F2D3-895D-FAEC5A93793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3630281" y="3854823"/>
            <a:ext cx="17298371" cy="1114915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457200" lvl="0" indent="-4572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1587413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ablet screen horizontal off fr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14:cNvPr>
              <p14:cNvContentPartPr/>
              <p14:nvPr userDrawn="1"/>
            </p14:nvContentPartPr>
            <p14:xfrm>
              <a:off x="21475800" y="11622480"/>
              <a:ext cx="8316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DC77DD-1116-44BD-8DD6-2733EB3680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66839" y="11613480"/>
                <a:ext cx="100724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14:cNvPr>
              <p14:cNvContentPartPr/>
              <p14:nvPr userDrawn="1"/>
            </p14:nvContentPartPr>
            <p14:xfrm>
              <a:off x="10903320" y="6737280"/>
              <a:ext cx="26640" cy="15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D7DD-C740-4EB0-AA36-4CCE9E21C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4320" y="6728280"/>
                <a:ext cx="44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14:cNvPr>
              <p14:cNvContentPartPr/>
              <p14:nvPr userDrawn="1"/>
            </p14:nvContentPartPr>
            <p14:xfrm>
              <a:off x="13041360" y="-6017520"/>
              <a:ext cx="1332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005102-DCED-40E4-93E2-991B445FE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597" y="-6026475"/>
                <a:ext cx="30496" cy="8847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373E405-4168-CFDB-49FC-0EA26F0C39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9758" y="3977638"/>
            <a:ext cx="7134780" cy="22159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15" name="Media Placeholder 2">
            <a:extLst>
              <a:ext uri="{FF2B5EF4-FFF2-40B4-BE49-F238E27FC236}">
                <a16:creationId xmlns:a16="http://schemas.microsoft.com/office/drawing/2014/main" id="{618B8112-EB7B-9AC1-4F3B-0D6B1BEC088C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10183481" y="3823141"/>
            <a:ext cx="17381530" cy="11180835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Add your demo video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8D6A7-162C-65FC-F527-E9204481FEEB}"/>
              </a:ext>
            </a:extLst>
          </p:cNvPr>
          <p:cNvSpPr txBox="1"/>
          <p:nvPr userDrawn="1"/>
        </p:nvSpPr>
        <p:spPr>
          <a:xfrm>
            <a:off x="1181314" y="12677720"/>
            <a:ext cx="327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365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  <a:ea typeface="Segoe UI Semibold" panose="020B0502040204020203" pitchFamily="34" charset="0"/>
                <a:cs typeface="Segoe UI Semibold" panose="020B0502040204020203" pitchFamily="34" charset="0"/>
              </a:rPr>
              <a:t>Microsoft Developer Division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D1476B1-2DB4-513F-8FD3-38CEB24CF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364AA8-C570-BE0A-F292-05AB5AF56F3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7363192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(Segoe UI </a:t>
            </a:r>
            <a:r>
              <a:rPr lang="en-US" dirty="0" err="1"/>
              <a:t>Semibold</a:t>
            </a:r>
            <a:r>
              <a:rPr lang="en-US" dirty="0"/>
              <a:t>, 26 pt)</a:t>
            </a:r>
          </a:p>
        </p:txBody>
      </p:sp>
    </p:spTree>
    <p:extLst>
      <p:ext uri="{BB962C8B-B14F-4D97-AF65-F5344CB8AC3E}">
        <p14:creationId xmlns:p14="http://schemas.microsoft.com/office/powerpoint/2010/main" val="29442200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ix u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72E088B-8D04-DBE0-581B-6E7E93543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370" y="24002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6909F93-3056-3779-DDD8-D482DBFB0E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20556" y="35131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48DBC8EE-F85E-10D4-EF8A-9DA27D6A48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6063295" y="24002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75DE94F-500B-6D92-C0A9-E42434FA2D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015477" y="35131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AC7F6794-9819-6682-4B20-EF07DA4DB5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766669" y="24002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FDC8D915-7183-A418-1E18-D73D8D46D0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718851" y="35131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</a:t>
            </a:r>
            <a:r>
              <a:rPr lang="en-US" dirty="0" err="1"/>
              <a:t>minum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exercitation. 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300B747-12FF-943A-AB06-93B108DAF3A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2368370" y="75056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8B15273-2675-0B7B-6EE6-0C942DAC2EB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2320556" y="86185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E5604C3-BF92-03DA-FAA8-D8544B648E6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063295" y="75056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0D62030-CFFC-3B2C-961D-AA32132F582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6015477" y="86185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828BC34-61EA-AA3C-FB2D-EC376EF292F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9766669" y="7505621"/>
            <a:ext cx="3414199" cy="830997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5200" b="0" i="0">
                <a:solidFill>
                  <a:schemeClr val="bg1">
                    <a:lumMod val="85000"/>
                    <a:lumOff val="15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7C3C102-2565-5B77-9F5B-1BABE7E82DF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718851" y="8618521"/>
            <a:ext cx="3414200" cy="33448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  <a:lvl2pPr marL="457022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046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3234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1710664" indent="0">
              <a:buNone/>
              <a:defRPr sz="2400" b="0" i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</a:t>
            </a:r>
            <a:r>
              <a:rPr lang="en-US" err="1"/>
              <a:t>minum</a:t>
            </a:r>
            <a:r>
              <a:rPr lang="en-US"/>
              <a:t>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exercitation.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4CA90B3-1E3F-FF83-5876-F07268F11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2" y="5965448"/>
            <a:ext cx="9217392" cy="1785104"/>
          </a:xfr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1000" b="0" kern="1200" cap="none" spc="-100" baseline="0" dirty="0">
                <a:ln w="3175"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092620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80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big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ACD89BC-00FA-4B7D-9C3A-69512BB189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239471" y="3638145"/>
            <a:ext cx="21942980" cy="10077855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457200" lvl="0" indent="-4572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F3FAB87-0046-CC30-F9A5-29F890025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59794E1-D0EA-319E-058A-6DF56B5689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7363192" cy="553998"/>
          </a:xfrm>
          <a:prstGeom prst="rect">
            <a:avLst/>
          </a:prstGeom>
        </p:spPr>
        <p:txBody>
          <a:bodyPr anchor="t"/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018215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6025" y="11056922"/>
            <a:ext cx="21956713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24387175" cy="9144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457200" lvl="0" indent="-4572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3665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5760">
          <p15:clr>
            <a:srgbClr val="5ACBF0"/>
          </p15:clr>
        </p15:guide>
        <p15:guide id="6" orient="horz" pos="7464" userDrawn="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6026" y="5959476"/>
            <a:ext cx="8969374" cy="2185214"/>
          </a:xfrm>
          <a:prstGeom prst="rect">
            <a:avLst/>
          </a:prstGeom>
        </p:spPr>
        <p:txBody>
          <a:bodyPr anchor="t"/>
          <a:lstStyle>
            <a:lvl1pPr>
              <a:defRPr sz="6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0456863" y="0"/>
            <a:ext cx="13930312" cy="13716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2377440" r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4714659" y="-407887"/>
            <a:ext cx="1138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>
                    <a:lumMod val="85000"/>
                    <a:lumOff val="15000"/>
                  </a:schemeClr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9652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744" userDrawn="1">
          <p15:clr>
            <a:srgbClr val="5ACBF0"/>
          </p15:clr>
        </p15:guide>
        <p15:guide id="4" pos="3731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4763" y="4572000"/>
            <a:ext cx="24387175" cy="9144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0" scaled="0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pPr marL="457200" lvl="0" indent="-4572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55189C-8A10-8216-0C9B-61AE2E376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377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horizontal media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55189C-8A10-8216-0C9B-61AE2E376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Media Placeholder 4">
            <a:extLst>
              <a:ext uri="{FF2B5EF4-FFF2-40B4-BE49-F238E27FC236}">
                <a16:creationId xmlns:a16="http://schemas.microsoft.com/office/drawing/2014/main" id="{B4A28E65-5FAA-8CAC-1A1A-C22C1C087175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0" y="4572000"/>
            <a:ext cx="24387175" cy="914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Media Placeholder 4">
            <a:extLst>
              <a:ext uri="{FF2B5EF4-FFF2-40B4-BE49-F238E27FC236}">
                <a16:creationId xmlns:a16="http://schemas.microsoft.com/office/drawing/2014/main" id="{C5C2484F-5947-5F78-42AB-6CA55791CF7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4590288"/>
            <a:ext cx="24387175" cy="9144000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video media here</a:t>
            </a:r>
          </a:p>
        </p:txBody>
      </p:sp>
    </p:spTree>
    <p:extLst>
      <p:ext uri="{BB962C8B-B14F-4D97-AF65-F5344CB8AC3E}">
        <p14:creationId xmlns:p14="http://schemas.microsoft.com/office/powerpoint/2010/main" val="3607160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lumn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C12C738-2EE3-4127-8200-E8610C8F43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5177" y="8887390"/>
            <a:ext cx="5276748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79E679F-0147-4D74-B7A8-A4B469C5BC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235175" y="3430814"/>
            <a:ext cx="5276748" cy="506577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4BFED-004D-491A-AD50-C47112558A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3862" y="8887390"/>
            <a:ext cx="5267221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392122-00FC-4C40-A0E7-C88D1851B4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773862" y="3430814"/>
            <a:ext cx="5267221" cy="506577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99506B3-66FE-478B-96DE-7BE918BFAA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312548" y="8887390"/>
            <a:ext cx="5289651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42EC644-E1CB-450F-819D-DEDC61C2C8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2312548" y="3430814"/>
            <a:ext cx="5289651" cy="506577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C3A531-55BA-427A-B897-CF93D2A5C9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878873" y="8887390"/>
            <a:ext cx="5273125" cy="4308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72B913-8930-45AF-BAF2-7FE0991EF4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17873663" y="3430814"/>
            <a:ext cx="5273125" cy="5065776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55E632-8B21-137F-4CFF-99EF90D60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6679" y="1917812"/>
            <a:ext cx="22039909" cy="738664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1647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36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  <p15:guide id="5" orient="horz" pos="556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55282D4-023E-C7E5-49DC-A6FB387E2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173" y="11779792"/>
            <a:ext cx="2747895" cy="10106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28065E-D838-B740-FBC6-2B42C03D9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5344180"/>
            <a:ext cx="8945929" cy="1785104"/>
          </a:xfr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11000" b="0" kern="1200" cap="none" spc="-100" baseline="0" dirty="0">
                <a:ln w="3175">
                  <a:noFill/>
                </a:ln>
                <a:gradFill>
                  <a:gsLst>
                    <a:gs pos="0">
                      <a:srgbClr val="0070C0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731896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696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0 u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C3C315B-B8AB-0240-5E1A-C2213F9CFD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3338" y="2400221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01	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F124AB-D899-F31D-1B73-178F1B755B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3338" y="3513121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D5B57B63-1425-455B-5654-10E2676DD24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312203" y="2400221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02	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75D334E-84F0-B89E-2B79-3FEA6DF52EE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2312203" y="3513121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42" name="Text Placeholder 1">
            <a:extLst>
              <a:ext uri="{FF2B5EF4-FFF2-40B4-BE49-F238E27FC236}">
                <a16:creationId xmlns:a16="http://schemas.microsoft.com/office/drawing/2014/main" id="{24C2A92F-CE60-6C58-C9F1-A1DE7FF4683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6033599" y="2400221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03	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20656F0-4458-55CF-7D13-02F38B8E01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033599" y="3513121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4B01599C-1C2E-6EA0-FCE5-F92ED79634E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9733729" y="2400221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04	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5D224A9-BE2A-E467-D7E1-E2BD16237EE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9733729" y="3513121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F861A6E7-E076-1C8B-49C6-0C352CD9060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33077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05	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605BFBE-F14F-1F2B-29BF-AC69DE0DCEB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233077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D2B3BD8D-6639-049B-F306-E9B4652AEF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911942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06	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911A388-92C9-14B5-393A-202867455B2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911942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3DAFC23A-F520-5106-AD19-9F2595CDE8F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633338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07	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FB447C2-6970-7AEF-0543-53B98881992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633338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52" name="Text Placeholder 1">
            <a:extLst>
              <a:ext uri="{FF2B5EF4-FFF2-40B4-BE49-F238E27FC236}">
                <a16:creationId xmlns:a16="http://schemas.microsoft.com/office/drawing/2014/main" id="{8D245FA6-294A-567F-53B1-8E8E26D064F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333468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08	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4FBDA47-EB99-6CC1-A5A4-5DA523A24D5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333468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AED274DA-5481-D875-CD7E-797DCEEA576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6054863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09	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507FFA35-80B5-671F-788E-53E298BC7649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6054863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2A73F7DB-A2A7-1E6E-EB3D-AEAFB00AC20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9733728" y="7440053"/>
            <a:ext cx="3414199" cy="830997"/>
          </a:xfrm>
        </p:spPr>
        <p:txBody>
          <a:bodyPr>
            <a:noAutofit/>
          </a:bodyPr>
          <a:lstStyle>
            <a:lvl1pPr>
              <a:defRPr sz="52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10	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2A3EC38-DA54-8CEC-9249-4A6B2EA44E53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9733728" y="8552953"/>
            <a:ext cx="3414200" cy="3344879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1F162-18BD-F1F5-72FF-E5911F0E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4014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680" userDrawn="1">
          <p15:clr>
            <a:srgbClr val="5ACBF0"/>
          </p15:clr>
        </p15:guide>
        <p15:guide id="2" orient="horz" pos="14488">
          <p15:clr>
            <a:srgbClr val="5ACBF0"/>
          </p15:clr>
        </p15:guide>
        <p15:guide id="4" orient="horz" pos="20352">
          <p15:clr>
            <a:srgbClr val="5ACBF0"/>
          </p15:clr>
        </p15:guide>
        <p15:guide id="5" orient="horz" pos="4320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2BE4C-D20B-AA43-BEEB-B8F7F22E128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71" y="3934068"/>
            <a:ext cx="9245600" cy="44898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 b="0" i="0" spc="-15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2ADE2D-2DEC-D041-8C96-EC3FB263D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39471" y="5201790"/>
            <a:ext cx="13517228" cy="38410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800" b="0" i="0" spc="-15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D1CC0F-1042-4124-F37D-6052A99C96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E2C6E4-4A14-B4F0-5481-BEF24C92861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9471" y="2036802"/>
            <a:ext cx="12706717" cy="55399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26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76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 userDrawn="1">
          <p15:clr>
            <a:srgbClr val="5ACBF0"/>
          </p15:clr>
        </p15:guide>
        <p15:guide id="2" orient="horz" pos="2448" userDrawn="1">
          <p15:clr>
            <a:srgbClr val="5ACBF0"/>
          </p15:clr>
        </p15:guide>
        <p15:guide id="3" orient="horz" pos="326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aragraph no head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42ADE2D-2DEC-D041-8C96-EC3FB263DCE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39471" y="5201789"/>
            <a:ext cx="18208992" cy="57710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800" b="0" i="0" spc="-15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84298-4902-1A89-A392-25DF7696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364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 userDrawn="1">
          <p15:clr>
            <a:srgbClr val="5ACBF0"/>
          </p15:clr>
        </p15:guide>
        <p15:guide id="2" orient="horz" pos="2448" userDrawn="1">
          <p15:clr>
            <a:srgbClr val="5ACBF0"/>
          </p15:clr>
        </p15:guide>
        <p15:guide id="3" orient="horz" pos="326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header large text with sub points and paragraph to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33A4DE-64B1-E007-759D-6834090BA270}"/>
              </a:ext>
            </a:extLst>
          </p:cNvPr>
          <p:cNvCxnSpPr>
            <a:cxnSpLocks/>
          </p:cNvCxnSpPr>
          <p:nvPr userDrawn="1"/>
        </p:nvCxnSpPr>
        <p:spPr>
          <a:xfrm>
            <a:off x="9879981" y="1219200"/>
            <a:ext cx="0" cy="11304588"/>
          </a:xfrm>
          <a:prstGeom prst="line">
            <a:avLst/>
          </a:prstGeom>
          <a:ln>
            <a:solidFill>
              <a:srgbClr val="644889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79009" y="1235075"/>
            <a:ext cx="1582737" cy="153987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Try using an icon from this deck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F01E02E-2A81-0D88-AE20-B57149FF7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72" y="3905192"/>
            <a:ext cx="8063626" cy="3124676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F23930-EE64-86FE-04FB-D23DF4BFF9F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9838" y="7639050"/>
            <a:ext cx="8063296" cy="38100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AA2B8BD-6FCA-78E1-8695-FE446F7C932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56862" y="1981200"/>
            <a:ext cx="12715875" cy="9867900"/>
          </a:xfrm>
        </p:spPr>
        <p:txBody>
          <a:bodyPr anchor="ctr"/>
          <a:lstStyle>
            <a:lvl2pPr marL="914400" indent="-457200">
              <a:buFont typeface="Arial" panose="020B0604020202020204" pitchFamily="34" charset="0"/>
              <a:buChar char="•"/>
              <a:defRPr sz="26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914400" indent="0">
              <a:buFont typeface="+mj-lt"/>
              <a:buNone/>
              <a:defRPr sz="2600">
                <a:latin typeface="+mn-lt"/>
              </a:defRPr>
            </a:lvl3pPr>
            <a:lvl4pPr marL="1838326" indent="-514350">
              <a:buFont typeface="+mj-lt"/>
              <a:buAutoNum type="arabicPeriod"/>
              <a:defRPr sz="2600">
                <a:latin typeface="+mn-lt"/>
              </a:defRPr>
            </a:lvl4pPr>
            <a:lvl5pPr marL="2225676" indent="-514350">
              <a:buFont typeface="+mj-lt"/>
              <a:buAutoNum type="arabicPeriod"/>
              <a:defRPr sz="2600">
                <a:latin typeface="+mn-lt"/>
              </a:defRPr>
            </a:lvl5pPr>
          </a:lstStyle>
          <a:p>
            <a:pPr lvl="1"/>
            <a:r>
              <a:rPr lang="en-US"/>
              <a:t>Words go here</a:t>
            </a:r>
          </a:p>
        </p:txBody>
      </p:sp>
    </p:spTree>
    <p:extLst>
      <p:ext uri="{BB962C8B-B14F-4D97-AF65-F5344CB8AC3E}">
        <p14:creationId xmlns:p14="http://schemas.microsoft.com/office/powerpoint/2010/main" val="3571906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 userDrawn="1">
          <p15:clr>
            <a:srgbClr val="5ACBF0"/>
          </p15:clr>
        </p15:guide>
        <p15:guide id="2" orient="horz" pos="2448" userDrawn="1">
          <p15:clr>
            <a:srgbClr val="5ACBF0"/>
          </p15:clr>
        </p15:guide>
        <p15:guide id="3" orient="horz" pos="326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3F15EFFB-CC5D-A49A-B4D7-FAA350373B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9471" y="1093174"/>
            <a:ext cx="22039909" cy="73866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 (Segoe UI </a:t>
            </a:r>
            <a:r>
              <a:rPr lang="en-US" dirty="0" err="1"/>
              <a:t>Semibold</a:t>
            </a:r>
            <a:r>
              <a:rPr lang="en-US" dirty="0"/>
              <a:t>, 42pt)</a:t>
            </a:r>
          </a:p>
        </p:txBody>
      </p:sp>
    </p:spTree>
    <p:extLst>
      <p:ext uri="{BB962C8B-B14F-4D97-AF65-F5344CB8AC3E}">
        <p14:creationId xmlns:p14="http://schemas.microsoft.com/office/powerpoint/2010/main" val="235322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43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purple balls on a white surface&#10;&#10;Description automatically generated">
            <a:extLst>
              <a:ext uri="{FF2B5EF4-FFF2-40B4-BE49-F238E27FC236}">
                <a16:creationId xmlns:a16="http://schemas.microsoft.com/office/drawing/2014/main" id="{9BBC61A8-F81A-444C-9961-3B0F6212F7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5" y="-21614"/>
            <a:ext cx="24384000" cy="13716000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24387175" cy="13716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1170584" cy="117043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585292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itle Placeholder 50">
            <a:extLst>
              <a:ext uri="{FF2B5EF4-FFF2-40B4-BE49-F238E27FC236}">
                <a16:creationId xmlns:a16="http://schemas.microsoft.com/office/drawing/2014/main" id="{5B116AC6-0CC9-1A0E-6AAB-7BA829A0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312" y="5088824"/>
            <a:ext cx="10653597" cy="2738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3D74D61A-8D84-ECAE-A53D-A0B27ED9A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9483" r="30305"/>
          <a:stretch/>
        </p:blipFill>
        <p:spPr>
          <a:xfrm>
            <a:off x="1219748" y="1192048"/>
            <a:ext cx="2954319" cy="6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11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87" r:id="rId1"/>
  </p:sldLayoutIdLst>
  <p:transition>
    <p:fade/>
  </p:transition>
  <p:hf sldNum="0" hdr="0" dt="0"/>
  <p:txStyles>
    <p:titleStyle>
      <a:lvl1pPr algn="l" defTabSz="1865484" rtl="0" eaLnBrk="1" latinLnBrk="0" hangingPunct="1">
        <a:lnSpc>
          <a:spcPct val="100000"/>
        </a:lnSpc>
        <a:spcBef>
          <a:spcPct val="0"/>
        </a:spcBef>
        <a:buNone/>
        <a:defRPr lang="en-US" sz="11000" b="0" kern="1200" cap="none" spc="-100" baseline="0" dirty="0" smtClean="0">
          <a:ln w="3175">
            <a:noFill/>
          </a:ln>
          <a:solidFill>
            <a:schemeClr val="bg1">
              <a:lumMod val="85000"/>
              <a:lumOff val="15000"/>
            </a:schemeClr>
          </a:solidFill>
          <a:effectLst/>
          <a:latin typeface="Segoe UI Bold" panose="020B0802040204020203" pitchFamily="34" charset="0"/>
          <a:ea typeface="+mn-ea"/>
          <a:cs typeface="Segoe UI Bold" panose="020B0802040204020203" pitchFamily="34" charset="0"/>
        </a:defRPr>
      </a:lvl1pPr>
    </p:titleStyle>
    <p:bodyStyle>
      <a:lvl1pPr marL="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4800" kern="1200" spc="0" baseline="0">
          <a:solidFill>
            <a:schemeClr val="bg1"/>
          </a:solidFill>
          <a:latin typeface="+mj-lt"/>
          <a:ea typeface="+mn-ea"/>
          <a:cs typeface="Segoe UI Semilight" panose="020B0402040204020203" pitchFamily="34" charset="0"/>
        </a:defRPr>
      </a:lvl1pPr>
      <a:lvl2pPr marL="4572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3600" kern="1200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9144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chemeClr val="bg1"/>
          </a:solidFill>
          <a:latin typeface="+mj-lt"/>
          <a:ea typeface="+mn-ea"/>
          <a:cs typeface="+mn-cs"/>
        </a:defRPr>
      </a:lvl3pPr>
      <a:lvl4pPr marL="132397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bg1"/>
          </a:solidFill>
          <a:latin typeface="+mj-lt"/>
          <a:ea typeface="+mn-ea"/>
          <a:cs typeface="+mn-cs"/>
        </a:defRPr>
      </a:lvl4pPr>
      <a:lvl5pPr marL="171132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bg1"/>
          </a:solidFill>
          <a:latin typeface="+mj-lt"/>
          <a:ea typeface="+mn-ea"/>
          <a:cs typeface="+mn-cs"/>
        </a:defRPr>
      </a:lvl5pPr>
      <a:lvl6pPr marL="513008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062824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995566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92831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3274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6548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98226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73096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66371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59645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52919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46193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769" userDrawn="1">
          <p15:clr>
            <a:srgbClr val="C35EA4"/>
          </p15:clr>
        </p15:guide>
        <p15:guide id="17" pos="3100">
          <p15:clr>
            <a:srgbClr val="C35EA4"/>
          </p15:clr>
        </p15:guide>
        <p15:guide id="25" orient="horz" pos="8272">
          <p15:clr>
            <a:srgbClr val="C35EA4"/>
          </p15:clr>
        </p15:guide>
        <p15:guide id="26" orient="horz" pos="7872">
          <p15:clr>
            <a:srgbClr val="C35EA4"/>
          </p15:clr>
        </p15:guide>
        <p15:guide id="28" pos="14597">
          <p15:clr>
            <a:srgbClr val="A4A3A4"/>
          </p15:clr>
        </p15:guide>
        <p15:guide id="30" pos="5257" userDrawn="1">
          <p15:clr>
            <a:srgbClr val="C35EA4"/>
          </p15:clr>
        </p15:guide>
        <p15:guide id="31" pos="4102">
          <p15:clr>
            <a:srgbClr val="C35EA4"/>
          </p15:clr>
        </p15:guide>
        <p15:guide id="32" pos="2930">
          <p15:clr>
            <a:srgbClr val="C35EA4"/>
          </p15:clr>
        </p15:guide>
        <p15:guide id="33" pos="1933">
          <p15:clr>
            <a:srgbClr val="C35EA4"/>
          </p15:clr>
        </p15:guide>
        <p15:guide id="34" pos="1763">
          <p15:clr>
            <a:srgbClr val="C35EA4"/>
          </p15:clr>
        </p15:guide>
        <p15:guide id="35" pos="5419">
          <p15:clr>
            <a:srgbClr val="C35EA4"/>
          </p15:clr>
        </p15:guide>
        <p15:guide id="36" pos="4267">
          <p15:clr>
            <a:srgbClr val="C35EA4"/>
          </p15:clr>
        </p15:guide>
        <p15:guide id="37" pos="6416">
          <p15:clr>
            <a:srgbClr val="C35EA4"/>
          </p15:clr>
        </p15:guide>
        <p15:guide id="38" pos="6587">
          <p15:clr>
            <a:srgbClr val="C35EA4"/>
          </p15:clr>
        </p15:guide>
        <p15:guide id="39" pos="7589">
          <p15:clr>
            <a:srgbClr val="C35EA4"/>
          </p15:clr>
        </p15:guide>
        <p15:guide id="40" pos="7749">
          <p15:clr>
            <a:srgbClr val="C35EA4"/>
          </p15:clr>
        </p15:guide>
        <p15:guide id="41" pos="8752">
          <p15:clr>
            <a:srgbClr val="C35EA4"/>
          </p15:clr>
        </p15:guide>
        <p15:guide id="42" pos="8923">
          <p15:clr>
            <a:srgbClr val="C35EA4"/>
          </p15:clr>
        </p15:guide>
        <p15:guide id="43" pos="9925">
          <p15:clr>
            <a:srgbClr val="C35EA4"/>
          </p15:clr>
        </p15:guide>
        <p15:guide id="44" pos="10085">
          <p15:clr>
            <a:srgbClr val="C35EA4"/>
          </p15:clr>
        </p15:guide>
        <p15:guide id="45" pos="11113" userDrawn="1">
          <p15:clr>
            <a:srgbClr val="C35EA4"/>
          </p15:clr>
        </p15:guide>
        <p15:guide id="46" pos="11259">
          <p15:clr>
            <a:srgbClr val="C35EA4"/>
          </p15:clr>
        </p15:guide>
        <p15:guide id="47" pos="12251">
          <p15:clr>
            <a:srgbClr val="C35EA4"/>
          </p15:clr>
        </p15:guide>
        <p15:guide id="48" pos="12416">
          <p15:clr>
            <a:srgbClr val="C35EA4"/>
          </p15:clr>
        </p15:guide>
        <p15:guide id="49" pos="13429">
          <p15:clr>
            <a:srgbClr val="C35EA4"/>
          </p15:clr>
        </p15:guide>
        <p15:guide id="50" pos="13595">
          <p15:clr>
            <a:srgbClr val="C35EA4"/>
          </p15:clr>
        </p15:guide>
        <p15:guide id="51" orient="horz" pos="76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24387175" cy="13716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1170584" cy="117043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585292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3845B-2071-DD52-006D-204FA6995785}"/>
              </a:ext>
            </a:extLst>
          </p:cNvPr>
          <p:cNvSpPr txBox="1"/>
          <p:nvPr userDrawn="1"/>
        </p:nvSpPr>
        <p:spPr>
          <a:xfrm>
            <a:off x="1181314" y="12677720"/>
            <a:ext cx="34905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365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ea typeface="Segoe UI Semibold" panose="020B0502040204020203" pitchFamily="34" charset="0"/>
                <a:cs typeface="Segoe UI Semibold" panose="020B0502040204020203" pitchFamily="34" charset="0"/>
              </a:rPr>
              <a:t>Azure Developers | Python Day</a:t>
            </a:r>
          </a:p>
        </p:txBody>
      </p:sp>
    </p:spTree>
    <p:extLst>
      <p:ext uri="{BB962C8B-B14F-4D97-AF65-F5344CB8AC3E}">
        <p14:creationId xmlns:p14="http://schemas.microsoft.com/office/powerpoint/2010/main" val="308275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46" r:id="rId1"/>
    <p:sldLayoutId id="2147485880" r:id="rId2"/>
  </p:sldLayoutIdLst>
  <p:transition>
    <p:fade/>
  </p:transition>
  <p:hf sldNum="0" hdr="0" dt="0"/>
  <p:txStyles>
    <p:titleStyle>
      <a:lvl1pPr algn="l" defTabSz="1865484" rtl="0" eaLnBrk="1" latinLnBrk="0" hangingPunct="1">
        <a:lnSpc>
          <a:spcPct val="100000"/>
        </a:lnSpc>
        <a:spcBef>
          <a:spcPct val="0"/>
        </a:spcBef>
        <a:buNone/>
        <a:defRPr lang="en-US" sz="11000" b="0" kern="1200" cap="none" spc="-100" baseline="0" dirty="0" smtClean="0">
          <a:ln w="3175">
            <a:noFill/>
          </a:ln>
          <a:solidFill>
            <a:schemeClr val="accent5">
              <a:lumMod val="40000"/>
              <a:lumOff val="60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4800" kern="1200" spc="0" baseline="0">
          <a:solidFill>
            <a:schemeClr val="bg1"/>
          </a:solidFill>
          <a:latin typeface="+mj-lt"/>
          <a:ea typeface="+mn-ea"/>
          <a:cs typeface="Segoe UI Semilight" panose="020B0402040204020203" pitchFamily="34" charset="0"/>
        </a:defRPr>
      </a:lvl1pPr>
      <a:lvl2pPr marL="4572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3600" kern="1200" spc="0" baseline="0">
          <a:solidFill>
            <a:schemeClr val="bg1"/>
          </a:solidFill>
          <a:latin typeface="+mj-lt"/>
          <a:ea typeface="+mn-ea"/>
          <a:cs typeface="+mn-cs"/>
        </a:defRPr>
      </a:lvl2pPr>
      <a:lvl3pPr marL="9144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chemeClr val="bg1"/>
          </a:solidFill>
          <a:latin typeface="+mj-lt"/>
          <a:ea typeface="+mn-ea"/>
          <a:cs typeface="+mn-cs"/>
        </a:defRPr>
      </a:lvl3pPr>
      <a:lvl4pPr marL="132397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chemeClr val="bg1"/>
          </a:solidFill>
          <a:latin typeface="+mj-lt"/>
          <a:ea typeface="+mn-ea"/>
          <a:cs typeface="+mn-cs"/>
        </a:defRPr>
      </a:lvl4pPr>
      <a:lvl5pPr marL="171132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bg1"/>
          </a:solidFill>
          <a:latin typeface="+mj-lt"/>
          <a:ea typeface="+mn-ea"/>
          <a:cs typeface="+mn-cs"/>
        </a:defRPr>
      </a:lvl5pPr>
      <a:lvl6pPr marL="513008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062824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995566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92831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3274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6548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98226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73096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66371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59645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52919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46193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766" userDrawn="1">
          <p15:clr>
            <a:srgbClr val="C35EA4"/>
          </p15:clr>
        </p15:guide>
        <p15:guide id="17" pos="3100" userDrawn="1">
          <p15:clr>
            <a:srgbClr val="C35EA4"/>
          </p15:clr>
        </p15:guide>
        <p15:guide id="25" orient="horz" pos="8272" userDrawn="1">
          <p15:clr>
            <a:srgbClr val="C35EA4"/>
          </p15:clr>
        </p15:guide>
        <p15:guide id="26" orient="horz" pos="7889" userDrawn="1">
          <p15:clr>
            <a:srgbClr val="C35EA4"/>
          </p15:clr>
        </p15:guide>
        <p15:guide id="28" pos="14597" userDrawn="1">
          <p15:clr>
            <a:srgbClr val="A4A3A4"/>
          </p15:clr>
        </p15:guide>
        <p15:guide id="30" pos="5269" userDrawn="1">
          <p15:clr>
            <a:srgbClr val="C35EA4"/>
          </p15:clr>
        </p15:guide>
        <p15:guide id="31" pos="4102" userDrawn="1">
          <p15:clr>
            <a:srgbClr val="C35EA4"/>
          </p15:clr>
        </p15:guide>
        <p15:guide id="32" pos="2930" userDrawn="1">
          <p15:clr>
            <a:srgbClr val="C35EA4"/>
          </p15:clr>
        </p15:guide>
        <p15:guide id="33" pos="1933" userDrawn="1">
          <p15:clr>
            <a:srgbClr val="C35EA4"/>
          </p15:clr>
        </p15:guide>
        <p15:guide id="34" pos="1763" userDrawn="1">
          <p15:clr>
            <a:srgbClr val="C35EA4"/>
          </p15:clr>
        </p15:guide>
        <p15:guide id="35" pos="5419" userDrawn="1">
          <p15:clr>
            <a:srgbClr val="C35EA4"/>
          </p15:clr>
        </p15:guide>
        <p15:guide id="36" pos="4267" userDrawn="1">
          <p15:clr>
            <a:srgbClr val="C35EA4"/>
          </p15:clr>
        </p15:guide>
        <p15:guide id="37" pos="6416" userDrawn="1">
          <p15:clr>
            <a:srgbClr val="C35EA4"/>
          </p15:clr>
        </p15:guide>
        <p15:guide id="38" pos="6587" userDrawn="1">
          <p15:clr>
            <a:srgbClr val="C35EA4"/>
          </p15:clr>
        </p15:guide>
        <p15:guide id="39" pos="7589" userDrawn="1">
          <p15:clr>
            <a:srgbClr val="C35EA4"/>
          </p15:clr>
        </p15:guide>
        <p15:guide id="40" pos="7749" userDrawn="1">
          <p15:clr>
            <a:srgbClr val="C35EA4"/>
          </p15:clr>
        </p15:guide>
        <p15:guide id="41" pos="8761" userDrawn="1">
          <p15:clr>
            <a:srgbClr val="C35EA4"/>
          </p15:clr>
        </p15:guide>
        <p15:guide id="42" pos="8923" userDrawn="1">
          <p15:clr>
            <a:srgbClr val="C35EA4"/>
          </p15:clr>
        </p15:guide>
        <p15:guide id="43" pos="9925" userDrawn="1">
          <p15:clr>
            <a:srgbClr val="C35EA4"/>
          </p15:clr>
        </p15:guide>
        <p15:guide id="44" pos="10085" userDrawn="1">
          <p15:clr>
            <a:srgbClr val="C35EA4"/>
          </p15:clr>
        </p15:guide>
        <p15:guide id="45" pos="11088" userDrawn="1">
          <p15:clr>
            <a:srgbClr val="C35EA4"/>
          </p15:clr>
        </p15:guide>
        <p15:guide id="46" pos="11259" userDrawn="1">
          <p15:clr>
            <a:srgbClr val="C35EA4"/>
          </p15:clr>
        </p15:guide>
        <p15:guide id="47" pos="12251" userDrawn="1">
          <p15:clr>
            <a:srgbClr val="C35EA4"/>
          </p15:clr>
        </p15:guide>
        <p15:guide id="48" pos="12416" userDrawn="1">
          <p15:clr>
            <a:srgbClr val="C35EA4"/>
          </p15:clr>
        </p15:guide>
        <p15:guide id="49" pos="13429" userDrawn="1">
          <p15:clr>
            <a:srgbClr val="C35EA4"/>
          </p15:clr>
        </p15:guide>
        <p15:guide id="50" pos="13595" userDrawn="1">
          <p15:clr>
            <a:srgbClr val="C35EA4"/>
          </p15:clr>
        </p15:guide>
        <p15:guide id="51" orient="horz" pos="768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24387175" cy="13716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1170584" cy="117043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585292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6689A-D695-686C-DB6C-9A5AEA5C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71" y="1120169"/>
            <a:ext cx="21034375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20DB92-4043-4C40-B825-45A1A516F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9470" y="2709037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CB55C-1EED-DDBF-9093-8C89A502C0CB}"/>
              </a:ext>
            </a:extLst>
          </p:cNvPr>
          <p:cNvSpPr txBox="1"/>
          <p:nvPr userDrawn="1"/>
        </p:nvSpPr>
        <p:spPr>
          <a:xfrm>
            <a:off x="1181314" y="12677720"/>
            <a:ext cx="34905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365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ea typeface="Segoe UI Semibold" panose="020B0502040204020203" pitchFamily="34" charset="0"/>
                <a:cs typeface="Segoe UI Semibold" panose="020B0502040204020203" pitchFamily="34" charset="0"/>
              </a:rPr>
              <a:t>Azure Developers | Python 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BD05A-768D-A658-EA64-2139A31BF462}"/>
              </a:ext>
            </a:extLst>
          </p:cNvPr>
          <p:cNvSpPr/>
          <p:nvPr userDrawn="1"/>
        </p:nvSpPr>
        <p:spPr bwMode="auto">
          <a:xfrm>
            <a:off x="0" y="13386816"/>
            <a:ext cx="24387175" cy="329184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27000">
                <a:srgbClr val="0070C0"/>
              </a:gs>
              <a:gs pos="100000">
                <a:srgbClr val="8E43FF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52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54" r:id="rId1"/>
    <p:sldLayoutId id="2147486045" r:id="rId2"/>
    <p:sldLayoutId id="2147485953" r:id="rId3"/>
    <p:sldLayoutId id="2147486031" r:id="rId4"/>
    <p:sldLayoutId id="2147486048" r:id="rId5"/>
    <p:sldLayoutId id="2147486028" r:id="rId6"/>
    <p:sldLayoutId id="2147486032" r:id="rId7"/>
    <p:sldLayoutId id="2147485969" r:id="rId8"/>
    <p:sldLayoutId id="2147486042" r:id="rId9"/>
    <p:sldLayoutId id="2147485965" r:id="rId10"/>
    <p:sldLayoutId id="2147485966" r:id="rId11"/>
    <p:sldLayoutId id="2147485967" r:id="rId12"/>
    <p:sldLayoutId id="2147485970" r:id="rId13"/>
    <p:sldLayoutId id="2147486037" r:id="rId14"/>
    <p:sldLayoutId id="2147485971" r:id="rId15"/>
    <p:sldLayoutId id="2147485972" r:id="rId16"/>
    <p:sldLayoutId id="2147485973" r:id="rId17"/>
    <p:sldLayoutId id="2147485974" r:id="rId18"/>
    <p:sldLayoutId id="2147486043" r:id="rId19"/>
    <p:sldLayoutId id="2147486041" r:id="rId20"/>
    <p:sldLayoutId id="2147486044" r:id="rId21"/>
    <p:sldLayoutId id="2147486046" r:id="rId22"/>
    <p:sldLayoutId id="2147486047" r:id="rId23"/>
    <p:sldLayoutId id="2147485975" r:id="rId24"/>
    <p:sldLayoutId id="2147485968" r:id="rId25"/>
    <p:sldLayoutId id="2147485962" r:id="rId26"/>
    <p:sldLayoutId id="2147485963" r:id="rId27"/>
    <p:sldLayoutId id="2147486003" r:id="rId28"/>
    <p:sldLayoutId id="2147486004" r:id="rId29"/>
    <p:sldLayoutId id="2147486005" r:id="rId30"/>
    <p:sldLayoutId id="2147486007" r:id="rId31"/>
    <p:sldLayoutId id="2147486008" r:id="rId32"/>
    <p:sldLayoutId id="2147486030" r:id="rId33"/>
    <p:sldLayoutId id="2147486038" r:id="rId34"/>
    <p:sldLayoutId id="2147485946" r:id="rId35"/>
    <p:sldLayoutId id="2147486029" r:id="rId36"/>
    <p:sldLayoutId id="2147485948" r:id="rId37"/>
    <p:sldLayoutId id="2147485762" r:id="rId38"/>
    <p:sldLayoutId id="2147485949" r:id="rId39"/>
    <p:sldLayoutId id="2147485950" r:id="rId40"/>
    <p:sldLayoutId id="2147486035" r:id="rId41"/>
    <p:sldLayoutId id="2147486036" r:id="rId42"/>
    <p:sldLayoutId id="2147485951" r:id="rId43"/>
  </p:sldLayoutIdLst>
  <p:transition>
    <p:fade/>
  </p:transition>
  <p:hf sldNum="0" hdr="0" dt="0"/>
  <p:txStyles>
    <p:titleStyle>
      <a:lvl1pPr algn="l" defTabSz="1865484" rtl="0" eaLnBrk="1" latinLnBrk="0" hangingPunct="1">
        <a:lnSpc>
          <a:spcPct val="100000"/>
        </a:lnSpc>
        <a:spcBef>
          <a:spcPct val="0"/>
        </a:spcBef>
        <a:buNone/>
        <a:defRPr lang="en-US" sz="4200" b="0" kern="1200" cap="none" spc="-100" baseline="0" dirty="0" smtClean="0">
          <a:ln w="3175">
            <a:noFill/>
          </a:ln>
          <a:solidFill>
            <a:schemeClr val="bg1">
              <a:lumMod val="85000"/>
              <a:lumOff val="15000"/>
            </a:schemeClr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chemeClr val="bg1">
              <a:lumMod val="85000"/>
              <a:lumOff val="15000"/>
            </a:schemeClr>
          </a:solidFill>
          <a:latin typeface="+mj-lt"/>
          <a:ea typeface="+mn-ea"/>
          <a:cs typeface="Segoe UI Semilight" panose="020B0402040204020203" pitchFamily="34" charset="0"/>
        </a:defRPr>
      </a:lvl1pPr>
      <a:lvl2pPr marL="4572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400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2397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kern="1200" spc="0" baseline="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1711326" marR="0" indent="0" algn="l" defTabSz="18654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kern="1200" spc="0" baseline="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513008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062824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995566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928310" indent="-466372" algn="l" defTabSz="1865484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3274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6548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98226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73096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66371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596452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529194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461938" algn="l" defTabSz="186548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766" userDrawn="1">
          <p15:clr>
            <a:srgbClr val="C35EA4"/>
          </p15:clr>
        </p15:guide>
        <p15:guide id="17" pos="3100" userDrawn="1">
          <p15:clr>
            <a:srgbClr val="C35EA4"/>
          </p15:clr>
        </p15:guide>
        <p15:guide id="25" orient="horz" pos="8272" userDrawn="1">
          <p15:clr>
            <a:srgbClr val="C35EA4"/>
          </p15:clr>
        </p15:guide>
        <p15:guide id="26" orient="horz" pos="7889" userDrawn="1">
          <p15:clr>
            <a:srgbClr val="C35EA4"/>
          </p15:clr>
        </p15:guide>
        <p15:guide id="28" pos="14597" userDrawn="1">
          <p15:clr>
            <a:srgbClr val="A4A3A4"/>
          </p15:clr>
        </p15:guide>
        <p15:guide id="30" pos="5269" userDrawn="1">
          <p15:clr>
            <a:srgbClr val="C35EA4"/>
          </p15:clr>
        </p15:guide>
        <p15:guide id="31" pos="4102" userDrawn="1">
          <p15:clr>
            <a:srgbClr val="C35EA4"/>
          </p15:clr>
        </p15:guide>
        <p15:guide id="32" pos="2930" userDrawn="1">
          <p15:clr>
            <a:srgbClr val="C35EA4"/>
          </p15:clr>
        </p15:guide>
        <p15:guide id="33" pos="1933" userDrawn="1">
          <p15:clr>
            <a:srgbClr val="C35EA4"/>
          </p15:clr>
        </p15:guide>
        <p15:guide id="34" pos="1763" userDrawn="1">
          <p15:clr>
            <a:srgbClr val="C35EA4"/>
          </p15:clr>
        </p15:guide>
        <p15:guide id="35" pos="5419" userDrawn="1">
          <p15:clr>
            <a:srgbClr val="C35EA4"/>
          </p15:clr>
        </p15:guide>
        <p15:guide id="36" pos="4267" userDrawn="1">
          <p15:clr>
            <a:srgbClr val="C35EA4"/>
          </p15:clr>
        </p15:guide>
        <p15:guide id="37" pos="6416" userDrawn="1">
          <p15:clr>
            <a:srgbClr val="C35EA4"/>
          </p15:clr>
        </p15:guide>
        <p15:guide id="38" pos="6587" userDrawn="1">
          <p15:clr>
            <a:srgbClr val="C35EA4"/>
          </p15:clr>
        </p15:guide>
        <p15:guide id="39" pos="7589" userDrawn="1">
          <p15:clr>
            <a:srgbClr val="C35EA4"/>
          </p15:clr>
        </p15:guide>
        <p15:guide id="40" pos="7749" userDrawn="1">
          <p15:clr>
            <a:srgbClr val="C35EA4"/>
          </p15:clr>
        </p15:guide>
        <p15:guide id="41" pos="8761" userDrawn="1">
          <p15:clr>
            <a:srgbClr val="C35EA4"/>
          </p15:clr>
        </p15:guide>
        <p15:guide id="42" pos="8923" userDrawn="1">
          <p15:clr>
            <a:srgbClr val="C35EA4"/>
          </p15:clr>
        </p15:guide>
        <p15:guide id="43" pos="9925" userDrawn="1">
          <p15:clr>
            <a:srgbClr val="C35EA4"/>
          </p15:clr>
        </p15:guide>
        <p15:guide id="44" pos="10085" userDrawn="1">
          <p15:clr>
            <a:srgbClr val="C35EA4"/>
          </p15:clr>
        </p15:guide>
        <p15:guide id="45" pos="11088" userDrawn="1">
          <p15:clr>
            <a:srgbClr val="C35EA4"/>
          </p15:clr>
        </p15:guide>
        <p15:guide id="46" pos="11259" userDrawn="1">
          <p15:clr>
            <a:srgbClr val="C35EA4"/>
          </p15:clr>
        </p15:guide>
        <p15:guide id="47" pos="12251" userDrawn="1">
          <p15:clr>
            <a:srgbClr val="C35EA4"/>
          </p15:clr>
        </p15:guide>
        <p15:guide id="48" pos="12416" userDrawn="1">
          <p15:clr>
            <a:srgbClr val="C35EA4"/>
          </p15:clr>
        </p15:guide>
        <p15:guide id="49" pos="13429" userDrawn="1">
          <p15:clr>
            <a:srgbClr val="C35EA4"/>
          </p15:clr>
        </p15:guide>
        <p15:guide id="50" pos="13595" userDrawn="1">
          <p15:clr>
            <a:srgbClr val="C35EA4"/>
          </p15:clr>
        </p15:guide>
        <p15:guide id="51" orient="horz" pos="768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rest/api/searchservi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oakim/azure-cosmos-db-vector-search-openai-pyth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seanlahman.com/download-baseball-database/" TargetMode="External"/><Relationship Id="rId5" Type="http://schemas.openxmlformats.org/officeDocument/2006/relationships/hyperlink" Target="https://learn.microsoft.com/en-us/azure/search/" TargetMode="External"/><Relationship Id="rId4" Type="http://schemas.openxmlformats.org/officeDocument/2006/relationships/hyperlink" Target="https://learn.microsoft.com/en-us/azure/cosmos-db/nosq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guides/embeddings/what-are-embedding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ai-services/openai/" TargetMode="External"/><Relationship Id="rId5" Type="http://schemas.openxmlformats.org/officeDocument/2006/relationships/hyperlink" Target="https://learn.microsoft.com/en-us/azure/ai-services/openai/concepts/understand-embeddings#cosine-similarity" TargetMode="External"/><Relationship Id="rId4" Type="http://schemas.openxmlformats.org/officeDocument/2006/relationships/hyperlink" Target="https://platform.openai.com/docs/librari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B40B99-6946-7789-6A85-47B04DC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312" y="5088823"/>
            <a:ext cx="12922522" cy="5920072"/>
          </a:xfrm>
        </p:spPr>
        <p:txBody>
          <a:bodyPr/>
          <a:lstStyle/>
          <a:p>
            <a:r>
              <a:rPr lang="en-US" dirty="0"/>
              <a:t>Vector Search</a:t>
            </a:r>
            <a:br>
              <a:rPr lang="en-US" dirty="0"/>
            </a:br>
            <a:r>
              <a:rPr lang="en-US" sz="6600" dirty="0"/>
              <a:t>with OpenAI, </a:t>
            </a:r>
            <a:br>
              <a:rPr lang="en-US" sz="6600" dirty="0"/>
            </a:br>
            <a:r>
              <a:rPr lang="en-US" sz="6600" dirty="0"/>
              <a:t>Cosmos DB NoSQL API,</a:t>
            </a:r>
            <a:br>
              <a:rPr lang="en-US" sz="6600" dirty="0"/>
            </a:br>
            <a:r>
              <a:rPr lang="en-US" sz="6600" dirty="0"/>
              <a:t>and Cognitive Services</a:t>
            </a:r>
            <a:br>
              <a:rPr lang="en-US" dirty="0"/>
            </a:br>
            <a:endParaRPr lang="en-US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DA964FD2-759A-8599-41AC-483AE101721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262063" y="3898199"/>
            <a:ext cx="12921772" cy="2381250"/>
          </a:xfrm>
        </p:spPr>
        <p:txBody>
          <a:bodyPr/>
          <a:lstStyle/>
          <a:p>
            <a:r>
              <a:rPr lang="en-US" dirty="0"/>
              <a:t>Azure Developer</a:t>
            </a:r>
          </a:p>
        </p:txBody>
      </p:sp>
      <p:sp>
        <p:nvSpPr>
          <p:cNvPr id="5" name="Content Placeholder 57">
            <a:extLst>
              <a:ext uri="{FF2B5EF4-FFF2-40B4-BE49-F238E27FC236}">
                <a16:creationId xmlns:a16="http://schemas.microsoft.com/office/drawing/2014/main" id="{EFD09005-DFB7-CC5F-ADF5-1B2A835E5034}"/>
              </a:ext>
            </a:extLst>
          </p:cNvPr>
          <p:cNvSpPr txBox="1">
            <a:spLocks/>
          </p:cNvSpPr>
          <p:nvPr/>
        </p:nvSpPr>
        <p:spPr>
          <a:xfrm>
            <a:off x="10350644" y="4339813"/>
            <a:ext cx="12921772" cy="23812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4800" kern="1200" spc="0" baseline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  <a:lvl2pPr marL="45720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914400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323976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1711326" marR="0" indent="0" algn="l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513008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2824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5566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8310" indent="-466372" algn="l" defTabSz="1865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Chris Joakim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D91E0-CC5C-6720-7A54-94F288F5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25" y="11332482"/>
            <a:ext cx="2115993" cy="1277581"/>
          </a:xfrm>
          <a:prstGeom prst="rect">
            <a:avLst/>
          </a:prstGeom>
        </p:spPr>
      </p:pic>
      <p:pic>
        <p:nvPicPr>
          <p:cNvPr id="3" name="Picture 2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94852DB4-9505-B565-D11E-E6ADFF2CB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3533" y="479517"/>
            <a:ext cx="3247357" cy="386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740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The Business Use-Case 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– 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Find Similar Baseba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ll Players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10130589"/>
            <a:ext cx="22319329" cy="24922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Meet</a:t>
            </a:r>
            <a:r>
              <a:rPr lang="en-US" sz="3600" b="1" dirty="0">
                <a:solidFill>
                  <a:srgbClr val="1F2328"/>
                </a:solidFill>
                <a:latin typeface="+mn-lt"/>
              </a:rPr>
              <a:t>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Rickey Henderson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, Hall of Fame Player, 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Statistical Unicorn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- rare combination of speed and 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All-time MLB leader in stolen bases, by far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Also very high, statistically, in home runs, triples, walks, IBB, HBP, and runs</a:t>
            </a:r>
            <a:endParaRPr lang="en-US" sz="3600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D9613-EE27-6793-288D-64C4BA956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23" y="2121023"/>
            <a:ext cx="11409284" cy="75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22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The Business Use-Case – Search</a:t>
            </a:r>
            <a:r>
              <a:rPr lang="en-US" sz="4400" b="0" dirty="0">
                <a:solidFill>
                  <a:schemeClr val="bg1"/>
                </a:solidFill>
                <a:latin typeface="+mn-lt"/>
              </a:rPr>
              <a:t>   (ex: 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Who could possibly be like Rickey Henderson?)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225842"/>
            <a:ext cx="22319329" cy="32966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You can try to use a simplistic query </a:t>
            </a: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(SQL is shown here) to identify similar players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But this WHERE clause only contains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only three attributes </a:t>
            </a: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... it's not a "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full-spectrum</a:t>
            </a: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" query of the many dimensions of baseball player statistics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And </a:t>
            </a:r>
            <a:r>
              <a:rPr lang="en-US" sz="3600" b="1" i="1" dirty="0">
                <a:solidFill>
                  <a:srgbClr val="1F2328"/>
                </a:solidFill>
                <a:latin typeface="+mn-lt"/>
              </a:rPr>
              <a:t>YOU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 have to construct the query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F2328"/>
                </a:solidFill>
                <a:latin typeface="+mn-lt"/>
              </a:rPr>
              <a:t>With vector search you simply ask:  Who is like Rickey Henderson?  And you get pertinent results.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F2328"/>
              </a:solidFill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FA4E8-9C2E-4D11-664F-8EA43F79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8" y="5711535"/>
            <a:ext cx="21672538" cy="66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095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27000">
              <a:srgbClr val="0070C0"/>
            </a:gs>
            <a:gs pos="100000">
              <a:srgbClr val="8E4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492E38F7-CECE-2FEA-930A-FB1939411B24}"/>
              </a:ext>
            </a:extLst>
          </p:cNvPr>
          <p:cNvSpPr txBox="1">
            <a:spLocks/>
          </p:cNvSpPr>
          <p:nvPr/>
        </p:nvSpPr>
        <p:spPr>
          <a:xfrm>
            <a:off x="5486949" y="5532437"/>
            <a:ext cx="12922522" cy="2651125"/>
          </a:xfrm>
          <a:prstGeom prst="rect">
            <a:avLst/>
          </a:prstGeo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100" baseline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973044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5" y="1093174"/>
            <a:ext cx="22703590" cy="738664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+mn-lt"/>
              </a:rPr>
              <a:t>Implementation – In this Presentation we’ll focus on the NoSQL &amp; Cognitive Search Path</a:t>
            </a:r>
            <a:br>
              <a:rPr lang="en-US" sz="440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39471" y="11851106"/>
            <a:ext cx="22319329" cy="448692"/>
          </a:xfrm>
        </p:spPr>
        <p:txBody>
          <a:bodyPr/>
          <a:lstStyle/>
          <a:p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F4F2B-9FF0-0BE7-A7B0-5ED22116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89" y="2045449"/>
            <a:ext cx="15099632" cy="103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72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Baseball Player Document, Part 1/4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,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Mostly from 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People.csv 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fields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036802"/>
            <a:ext cx="22319329" cy="10586024"/>
          </a:xfrm>
        </p:spPr>
        <p:txBody>
          <a:bodyPr/>
          <a:lstStyle/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{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playerID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"henderi01",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birthYear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1958,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birthCountry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"USA",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deathYear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nameFirst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Rickey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nameLast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</a:t>
            </a:r>
            <a:r>
              <a:rPr lang="en-US" sz="2400" b="1" dirty="0">
                <a:latin typeface="+mn-lt"/>
                <a:cs typeface="Courier New" panose="02070309020205020404" pitchFamily="49" charset="0"/>
              </a:rPr>
              <a:t>Henderson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"weight": 180,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"height": 70,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"bats": "R",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"throws": "L",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"debut": "1979-06-24",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finalGame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"2003-09-19",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"teams": {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    "</a:t>
            </a:r>
            <a:r>
              <a:rPr lang="en-US" sz="2400" dirty="0" err="1">
                <a:latin typeface="+mn-lt"/>
                <a:cs typeface="Courier New" panose="02070309020205020404" pitchFamily="49" charset="0"/>
              </a:rPr>
              <a:t>total_games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": 3081,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    "teams": {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        "OAK": 1704,</a:t>
            </a:r>
          </a:p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             "NYA": 596,   …</a:t>
            </a:r>
          </a:p>
          <a:p>
            <a:r>
              <a:rPr lang="en-US" sz="2400" dirty="0">
                <a:latin typeface="+mn-lt"/>
              </a:rPr>
              <a:t>          },</a:t>
            </a:r>
          </a:p>
          <a:p>
            <a:r>
              <a:rPr lang="en-US" sz="2400" dirty="0">
                <a:latin typeface="+mn-lt"/>
              </a:rPr>
              <a:t>         "</a:t>
            </a:r>
            <a:r>
              <a:rPr lang="en-US" sz="2400" dirty="0" err="1">
                <a:latin typeface="+mn-lt"/>
              </a:rPr>
              <a:t>primary_team</a:t>
            </a:r>
            <a:r>
              <a:rPr lang="en-US" sz="2400" dirty="0">
                <a:latin typeface="+mn-lt"/>
              </a:rPr>
              <a:t>": "OAK"</a:t>
            </a:r>
          </a:p>
          <a:p>
            <a:r>
              <a:rPr lang="en-US" sz="2400" dirty="0">
                <a:latin typeface="+mn-lt"/>
              </a:rPr>
              <a:t>    },</a:t>
            </a:r>
          </a:p>
          <a:p>
            <a:r>
              <a:rPr lang="en-US" sz="2400" dirty="0">
                <a:latin typeface="+mn-lt"/>
              </a:rPr>
              <a:t>    "</a:t>
            </a:r>
            <a:r>
              <a:rPr lang="en-US" sz="2400" dirty="0" err="1">
                <a:latin typeface="+mn-lt"/>
              </a:rPr>
              <a:t>primary_position</a:t>
            </a:r>
            <a:r>
              <a:rPr lang="en-US" sz="2400" dirty="0">
                <a:latin typeface="+mn-lt"/>
              </a:rPr>
              <a:t>": "</a:t>
            </a:r>
            <a:r>
              <a:rPr lang="en-US" sz="2400" b="1" dirty="0">
                <a:latin typeface="+mn-lt"/>
              </a:rPr>
              <a:t>LF</a:t>
            </a:r>
            <a:r>
              <a:rPr lang="en-US" sz="2400" dirty="0">
                <a:latin typeface="+mn-lt"/>
              </a:rPr>
              <a:t>",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…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533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Baseball Player Document, Part 2/4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, merged in 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Batting.csv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 fields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036802"/>
            <a:ext cx="22319329" cy="9814304"/>
          </a:xfrm>
        </p:spPr>
        <p:txBody>
          <a:bodyPr/>
          <a:lstStyle/>
          <a:p>
            <a:endParaRPr lang="en-US" sz="2400" dirty="0">
              <a:latin typeface="+mn-lt"/>
            </a:endParaRPr>
          </a:p>
          <a:p>
            <a:r>
              <a:rPr lang="en-US" sz="2800" dirty="0">
                <a:latin typeface="+mn-lt"/>
              </a:rPr>
              <a:t>…</a:t>
            </a:r>
          </a:p>
          <a:p>
            <a:r>
              <a:rPr lang="en-US" sz="2800" dirty="0">
                <a:latin typeface="+mn-lt"/>
              </a:rPr>
              <a:t>    "batting": {</a:t>
            </a:r>
          </a:p>
          <a:p>
            <a:r>
              <a:rPr lang="en-US" sz="2800" dirty="0">
                <a:latin typeface="+mn-lt"/>
              </a:rPr>
              <a:t>         "G": 3081,</a:t>
            </a:r>
          </a:p>
          <a:p>
            <a:r>
              <a:rPr lang="en-US" sz="2800" dirty="0">
                <a:latin typeface="+mn-lt"/>
              </a:rPr>
              <a:t>          "AB": 10961,</a:t>
            </a:r>
          </a:p>
          <a:p>
            <a:r>
              <a:rPr lang="en-US" sz="2800" dirty="0">
                <a:latin typeface="+mn-lt"/>
              </a:rPr>
              <a:t>          "R": 2295,</a:t>
            </a:r>
          </a:p>
          <a:p>
            <a:r>
              <a:rPr lang="en-US" sz="2800" dirty="0">
                <a:latin typeface="+mn-lt"/>
              </a:rPr>
              <a:t>          "H": 3055,</a:t>
            </a:r>
          </a:p>
          <a:p>
            <a:r>
              <a:rPr lang="en-US" sz="2800" dirty="0">
                <a:latin typeface="+mn-lt"/>
              </a:rPr>
              <a:t>          "2B": 510,</a:t>
            </a:r>
          </a:p>
          <a:p>
            <a:r>
              <a:rPr lang="en-US" sz="2800" dirty="0">
                <a:latin typeface="+mn-lt"/>
              </a:rPr>
              <a:t>          "3B": 66,</a:t>
            </a:r>
          </a:p>
          <a:p>
            <a:r>
              <a:rPr lang="en-US" sz="2800" dirty="0">
                <a:latin typeface="+mn-lt"/>
              </a:rPr>
              <a:t>          </a:t>
            </a:r>
            <a:r>
              <a:rPr lang="en-US" sz="2800" b="1" dirty="0">
                <a:latin typeface="+mn-lt"/>
              </a:rPr>
              <a:t>"HR": 297</a:t>
            </a:r>
            <a:r>
              <a:rPr lang="en-US" sz="2800" dirty="0">
                <a:latin typeface="+mn-lt"/>
              </a:rPr>
              <a:t>,</a:t>
            </a:r>
          </a:p>
          <a:p>
            <a:r>
              <a:rPr lang="en-US" sz="2800" dirty="0">
                <a:latin typeface="+mn-lt"/>
              </a:rPr>
              <a:t>          "RBI": 1115,</a:t>
            </a:r>
          </a:p>
          <a:p>
            <a:r>
              <a:rPr lang="en-US" sz="2800" dirty="0">
                <a:latin typeface="+mn-lt"/>
              </a:rPr>
              <a:t>          </a:t>
            </a:r>
            <a:r>
              <a:rPr lang="en-US" sz="2800" b="1" dirty="0">
                <a:latin typeface="+mn-lt"/>
              </a:rPr>
              <a:t>"SB": 1406,</a:t>
            </a:r>
          </a:p>
          <a:p>
            <a:r>
              <a:rPr lang="en-US" sz="2800" dirty="0">
                <a:latin typeface="+mn-lt"/>
              </a:rPr>
              <a:t>          </a:t>
            </a:r>
            <a:r>
              <a:rPr lang="en-US" sz="2800" b="1" dirty="0">
                <a:latin typeface="+mn-lt"/>
              </a:rPr>
              <a:t>"CS": 335,</a:t>
            </a:r>
          </a:p>
          <a:p>
            <a:r>
              <a:rPr lang="en-US" sz="2800" dirty="0">
                <a:latin typeface="+mn-lt"/>
              </a:rPr>
              <a:t>          "BB": 2190,</a:t>
            </a:r>
          </a:p>
          <a:p>
            <a:r>
              <a:rPr lang="en-US" sz="2800" dirty="0">
                <a:latin typeface="+mn-lt"/>
              </a:rPr>
              <a:t>          "SO": 1694,</a:t>
            </a:r>
          </a:p>
          <a:p>
            <a:r>
              <a:rPr lang="en-US" sz="2800" dirty="0">
                <a:latin typeface="+mn-lt"/>
              </a:rPr>
              <a:t>          "IBB": 61,</a:t>
            </a:r>
          </a:p>
          <a:p>
            <a:r>
              <a:rPr lang="en-US" sz="2800" dirty="0">
                <a:latin typeface="+mn-lt"/>
              </a:rPr>
              <a:t>          "HBP": 98,</a:t>
            </a:r>
          </a:p>
          <a:p>
            <a:r>
              <a:rPr lang="en-US" sz="2800" dirty="0">
                <a:latin typeface="+mn-lt"/>
              </a:rPr>
              <a:t>          "SF": 67,</a:t>
            </a:r>
          </a:p>
          <a:p>
            <a:r>
              <a:rPr lang="en-US" sz="2800" dirty="0">
                <a:latin typeface="+mn-lt"/>
              </a:rPr>
              <a:t>       …</a:t>
            </a:r>
          </a:p>
          <a:p>
            <a:r>
              <a:rPr lang="en-US" sz="2400" dirty="0">
                <a:latin typeface="+mn-lt"/>
              </a:rPr>
              <a:t>      </a:t>
            </a:r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57061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Baseball Player Document, Part 3/4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calculated fields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036801"/>
            <a:ext cx="22319329" cy="10223377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   …</a:t>
            </a:r>
          </a:p>
          <a:p>
            <a:r>
              <a:rPr lang="en-US" sz="2800" dirty="0">
                <a:latin typeface="+mn-lt"/>
              </a:rPr>
              <a:t>    "batting": {</a:t>
            </a:r>
          </a:p>
          <a:p>
            <a:r>
              <a:rPr lang="en-US" sz="2800" dirty="0">
                <a:latin typeface="+mn-lt"/>
              </a:rPr>
              <a:t>        "</a:t>
            </a:r>
            <a:r>
              <a:rPr lang="en-US" sz="2800" b="1" dirty="0">
                <a:latin typeface="+mn-lt"/>
              </a:rPr>
              <a:t>calculated</a:t>
            </a:r>
            <a:r>
              <a:rPr lang="en-US" sz="2800" dirty="0">
                <a:latin typeface="+mn-lt"/>
              </a:rPr>
              <a:t>": {</a:t>
            </a:r>
          </a:p>
          <a:p>
            <a:r>
              <a:rPr lang="en-US" sz="2800" dirty="0">
                <a:latin typeface="+mn-lt"/>
              </a:rPr>
              <a:t>            </a:t>
            </a:r>
            <a:r>
              <a:rPr lang="en-US" sz="2800" b="1" dirty="0">
                <a:latin typeface="+mn-lt"/>
              </a:rPr>
              <a:t>"</a:t>
            </a:r>
            <a:r>
              <a:rPr lang="en-US" sz="2800" b="1" dirty="0" err="1">
                <a:latin typeface="+mn-lt"/>
              </a:rPr>
              <a:t>runs_per_ab</a:t>
            </a:r>
            <a:r>
              <a:rPr lang="en-US" sz="2800" b="1" dirty="0">
                <a:latin typeface="+mn-lt"/>
              </a:rPr>
              <a:t>": 0.20937870632241584,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batting_avg</a:t>
            </a:r>
            <a:r>
              <a:rPr lang="en-US" sz="2800" dirty="0">
                <a:latin typeface="+mn-lt"/>
              </a:rPr>
              <a:t>": 0.2787154456710154,</a:t>
            </a:r>
          </a:p>
          <a:p>
            <a:r>
              <a:rPr lang="en-US" sz="2800" dirty="0">
                <a:latin typeface="+mn-lt"/>
              </a:rPr>
              <a:t>            "2b_avg": 0.046528601404981294,</a:t>
            </a:r>
          </a:p>
          <a:p>
            <a:r>
              <a:rPr lang="en-US" sz="2800" dirty="0">
                <a:latin typeface="+mn-lt"/>
              </a:rPr>
              <a:t>            "3b_avg": 0.006021348417115227,</a:t>
            </a:r>
          </a:p>
          <a:p>
            <a:r>
              <a:rPr lang="en-US" sz="2800" dirty="0">
                <a:latin typeface="+mn-lt"/>
              </a:rPr>
              <a:t>            </a:t>
            </a:r>
            <a:r>
              <a:rPr lang="en-US" sz="2800" b="1" dirty="0">
                <a:latin typeface="+mn-lt"/>
              </a:rPr>
              <a:t>"</a:t>
            </a:r>
            <a:r>
              <a:rPr lang="en-US" sz="2800" b="1" dirty="0" err="1">
                <a:latin typeface="+mn-lt"/>
              </a:rPr>
              <a:t>hr_avg</a:t>
            </a:r>
            <a:r>
              <a:rPr lang="en-US" sz="2800" b="1" dirty="0">
                <a:latin typeface="+mn-lt"/>
              </a:rPr>
              <a:t>": 0.027096067877018522,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rbi_avg</a:t>
            </a:r>
            <a:r>
              <a:rPr lang="en-US" sz="2800" dirty="0">
                <a:latin typeface="+mn-lt"/>
              </a:rPr>
              <a:t>": 0.10172429522853754,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bb_avg</a:t>
            </a:r>
            <a:r>
              <a:rPr lang="en-US" sz="2800" dirty="0">
                <a:latin typeface="+mn-lt"/>
              </a:rPr>
              <a:t>": 0.19979928838609615,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so_avg</a:t>
            </a:r>
            <a:r>
              <a:rPr lang="en-US" sz="2800" dirty="0">
                <a:latin typeface="+mn-lt"/>
              </a:rPr>
              <a:t>": 0.15454794270595748,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ibb_avg</a:t>
            </a:r>
            <a:r>
              <a:rPr lang="en-US" sz="2800" dirty="0">
                <a:latin typeface="+mn-lt"/>
              </a:rPr>
              <a:t>": 0.005565185658242861,</a:t>
            </a:r>
          </a:p>
          <a:p>
            <a:r>
              <a:rPr lang="en-US" sz="2800" dirty="0">
                <a:latin typeface="+mn-lt"/>
              </a:rPr>
              <a:t>            "</a:t>
            </a:r>
            <a:r>
              <a:rPr lang="en-US" sz="2800" dirty="0" err="1">
                <a:latin typeface="+mn-lt"/>
              </a:rPr>
              <a:t>hbp_avg</a:t>
            </a:r>
            <a:r>
              <a:rPr lang="en-US" sz="2800" dirty="0">
                <a:latin typeface="+mn-lt"/>
              </a:rPr>
              <a:t>": 0.008940790073898367,</a:t>
            </a:r>
          </a:p>
          <a:p>
            <a:r>
              <a:rPr lang="en-US" sz="2800" dirty="0">
                <a:latin typeface="+mn-lt"/>
              </a:rPr>
              <a:t>            </a:t>
            </a:r>
            <a:r>
              <a:rPr lang="en-US" sz="2800" b="1" dirty="0">
                <a:latin typeface="+mn-lt"/>
              </a:rPr>
              <a:t>"</a:t>
            </a:r>
            <a:r>
              <a:rPr lang="en-US" sz="2800" b="1" dirty="0" err="1">
                <a:latin typeface="+mn-lt"/>
              </a:rPr>
              <a:t>sb_pct</a:t>
            </a:r>
            <a:r>
              <a:rPr lang="en-US" sz="2800" b="1" dirty="0">
                <a:latin typeface="+mn-lt"/>
              </a:rPr>
              <a:t>": 0.8075818495117748</a:t>
            </a:r>
          </a:p>
          <a:p>
            <a:r>
              <a:rPr lang="en-US" sz="2800" dirty="0">
                <a:latin typeface="+mn-lt"/>
              </a:rPr>
              <a:t>        }</a:t>
            </a:r>
          </a:p>
          <a:p>
            <a:r>
              <a:rPr lang="en-US" sz="2800" dirty="0">
                <a:latin typeface="+mn-lt"/>
              </a:rPr>
              <a:t>    },</a:t>
            </a:r>
          </a:p>
          <a:p>
            <a:r>
              <a:rPr lang="en-US" sz="2800" dirty="0">
                <a:latin typeface="+mn-lt"/>
              </a:rPr>
              <a:t>    …</a:t>
            </a: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r>
              <a:rPr lang="en-US" sz="3600" dirty="0">
                <a:latin typeface="+mn-lt"/>
              </a:rPr>
              <a:t>These are starting to look like “</a:t>
            </a:r>
            <a:r>
              <a:rPr lang="en-US" sz="3600" b="1" dirty="0">
                <a:latin typeface="+mn-lt"/>
              </a:rPr>
              <a:t>Machine Learning Features</a:t>
            </a:r>
            <a:r>
              <a:rPr lang="en-US" sz="3600" dirty="0">
                <a:latin typeface="+mn-lt"/>
              </a:rPr>
              <a:t>”.   </a:t>
            </a:r>
            <a:r>
              <a:rPr lang="en-US" sz="3600" b="1" dirty="0">
                <a:latin typeface="+mn-lt"/>
              </a:rPr>
              <a:t>But is this the correct approach?</a:t>
            </a: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263136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Baseball Player Document, Part 4/4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, 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embeddings fields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036801"/>
            <a:ext cx="22319329" cy="10403851"/>
          </a:xfrm>
        </p:spPr>
        <p:txBody>
          <a:bodyPr/>
          <a:lstStyle/>
          <a:p>
            <a:r>
              <a:rPr lang="en-US" sz="3000" dirty="0">
                <a:latin typeface="+mn-lt"/>
              </a:rPr>
              <a:t>    ….</a:t>
            </a:r>
          </a:p>
          <a:p>
            <a:r>
              <a:rPr lang="en-US" sz="3000" dirty="0">
                <a:latin typeface="+mn-lt"/>
              </a:rPr>
              <a:t>    "category": "fielder",</a:t>
            </a:r>
          </a:p>
          <a:p>
            <a:r>
              <a:rPr lang="en-US" sz="3000" dirty="0">
                <a:latin typeface="+mn-lt"/>
              </a:rPr>
              <a:t>    "</a:t>
            </a:r>
            <a:r>
              <a:rPr lang="en-US" sz="3000" dirty="0" err="1">
                <a:latin typeface="+mn-lt"/>
              </a:rPr>
              <a:t>debut_year</a:t>
            </a:r>
            <a:r>
              <a:rPr lang="en-US" sz="3000" dirty="0">
                <a:latin typeface="+mn-lt"/>
              </a:rPr>
              <a:t>": 1979,</a:t>
            </a:r>
          </a:p>
          <a:p>
            <a:r>
              <a:rPr lang="en-US" sz="3000" dirty="0">
                <a:latin typeface="+mn-lt"/>
              </a:rPr>
              <a:t>    "</a:t>
            </a:r>
            <a:r>
              <a:rPr lang="en-US" sz="3000" dirty="0" err="1">
                <a:latin typeface="+mn-lt"/>
              </a:rPr>
              <a:t>final_year</a:t>
            </a:r>
            <a:r>
              <a:rPr lang="en-US" sz="3000" dirty="0">
                <a:latin typeface="+mn-lt"/>
              </a:rPr>
              <a:t>": 2003,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    "</a:t>
            </a:r>
            <a:r>
              <a:rPr lang="en-US" sz="3000" b="1" dirty="0" err="1">
                <a:latin typeface="+mn-lt"/>
              </a:rPr>
              <a:t>embeddings_str</a:t>
            </a:r>
            <a:r>
              <a:rPr lang="en-US" sz="3000" dirty="0">
                <a:latin typeface="+mn-lt"/>
              </a:rPr>
              <a:t>": "fielder </a:t>
            </a:r>
            <a:r>
              <a:rPr lang="en-US" sz="3000" dirty="0" err="1">
                <a:latin typeface="+mn-lt"/>
              </a:rPr>
              <a:t>primary_position_lf</a:t>
            </a:r>
            <a:r>
              <a:rPr lang="en-US" sz="3000" dirty="0">
                <a:latin typeface="+mn-lt"/>
              </a:rPr>
              <a:t> total_games_3081 </a:t>
            </a:r>
            <a:r>
              <a:rPr lang="en-US" sz="3000" dirty="0" err="1">
                <a:latin typeface="+mn-lt"/>
              </a:rPr>
              <a:t>bats_r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 err="1">
                <a:latin typeface="+mn-lt"/>
              </a:rPr>
              <a:t>throws_l</a:t>
            </a:r>
            <a:r>
              <a:rPr lang="en-US" sz="3000" dirty="0">
                <a:latin typeface="+mn-lt"/>
              </a:rPr>
              <a:t> hits_3055 hr_297 batting_avg_279 runs_per_ab_209 2b_avg_47 3b_avg_6 hr_avg_27 rbi_avg_102 bb_avg_200 so_avg_155 ibb_avg_6 hbp_avg_9 sb_1406 sb_pct_81",</a:t>
            </a:r>
          </a:p>
          <a:p>
            <a:endParaRPr lang="en-US" sz="3000" dirty="0">
              <a:latin typeface="+mn-lt"/>
            </a:endParaRPr>
          </a:p>
          <a:p>
            <a:r>
              <a:rPr lang="en-US" sz="3000" dirty="0">
                <a:latin typeface="+mn-lt"/>
              </a:rPr>
              <a:t>    "</a:t>
            </a:r>
            <a:r>
              <a:rPr lang="en-US" sz="3000" b="1" dirty="0">
                <a:latin typeface="+mn-lt"/>
              </a:rPr>
              <a:t>embeddings</a:t>
            </a:r>
            <a:r>
              <a:rPr lang="en-US" sz="3000" dirty="0">
                <a:latin typeface="+mn-lt"/>
              </a:rPr>
              <a:t>": [</a:t>
            </a:r>
          </a:p>
          <a:p>
            <a:r>
              <a:rPr lang="en-US" sz="3000" dirty="0">
                <a:latin typeface="+mn-lt"/>
              </a:rPr>
              <a:t>      -0.028514496982097626,</a:t>
            </a:r>
          </a:p>
          <a:p>
            <a:r>
              <a:rPr lang="en-US" sz="3000" dirty="0">
                <a:latin typeface="+mn-lt"/>
              </a:rPr>
              <a:t>      0.02490937151014805,</a:t>
            </a:r>
          </a:p>
          <a:p>
            <a:r>
              <a:rPr lang="en-US" sz="3000" dirty="0">
                <a:latin typeface="+mn-lt"/>
              </a:rPr>
              <a:t>      ...</a:t>
            </a:r>
          </a:p>
          <a:p>
            <a:r>
              <a:rPr lang="en-US" sz="3000" dirty="0">
                <a:latin typeface="+mn-lt"/>
              </a:rPr>
              <a:t>      -0.026895591989159584,</a:t>
            </a:r>
          </a:p>
          <a:p>
            <a:r>
              <a:rPr lang="en-US" sz="3000" dirty="0">
                <a:latin typeface="+mn-lt"/>
              </a:rPr>
              <a:t>      -0.007012988440692425</a:t>
            </a:r>
          </a:p>
          <a:p>
            <a:r>
              <a:rPr lang="en-US" sz="3000" dirty="0">
                <a:latin typeface="+mn-lt"/>
              </a:rPr>
              <a:t>    ]</a:t>
            </a:r>
          </a:p>
          <a:p>
            <a:r>
              <a:rPr lang="en-US" sz="3000" dirty="0">
                <a:latin typeface="+mn-lt"/>
              </a:rPr>
              <a:t>  }</a:t>
            </a:r>
          </a:p>
          <a:p>
            <a:endParaRPr lang="en-US" dirty="0">
              <a:latin typeface="+mn-lt"/>
            </a:endParaRPr>
          </a:p>
          <a:p>
            <a:r>
              <a:rPr lang="en-US" sz="3600" dirty="0">
                <a:latin typeface="+mn-lt"/>
              </a:rPr>
              <a:t>The “embeddings” value is produced by a call to OpenAI</a:t>
            </a:r>
            <a:r>
              <a:rPr lang="en-US" sz="3600" b="1" dirty="0">
                <a:latin typeface="+mn-lt"/>
              </a:rPr>
              <a:t>.   But what is this “</a:t>
            </a:r>
            <a:r>
              <a:rPr lang="en-US" sz="3600" b="1" dirty="0" err="1">
                <a:latin typeface="+mn-lt"/>
              </a:rPr>
              <a:t>embeddings_str</a:t>
            </a:r>
            <a:r>
              <a:rPr lang="en-US" sz="3600" b="1" dirty="0">
                <a:latin typeface="+mn-lt"/>
              </a:rPr>
              <a:t>” attribute? …</a:t>
            </a:r>
            <a:br>
              <a:rPr lang="en-US" b="1" dirty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180370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 – </a:t>
            </a:r>
            <a:r>
              <a:rPr lang="en-US" sz="4400" dirty="0" err="1">
                <a:solidFill>
                  <a:schemeClr val="bg1"/>
                </a:solidFill>
                <a:effectLst/>
                <a:latin typeface="+mn-lt"/>
              </a:rPr>
              <a:t>embeddings_str</a:t>
            </a:r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 and “binned text” values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0298024" cy="10921210"/>
          </a:xfrm>
        </p:spPr>
        <p:txBody>
          <a:bodyPr/>
          <a:lstStyle/>
          <a:p>
            <a:endParaRPr lang="en-US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Since we pass </a:t>
            </a:r>
            <a:r>
              <a:rPr lang="en-US" sz="3600" b="1" dirty="0">
                <a:latin typeface="+mn-lt"/>
              </a:rPr>
              <a:t>string/text</a:t>
            </a:r>
            <a:r>
              <a:rPr lang="en-US" sz="3600" dirty="0">
                <a:latin typeface="+mn-lt"/>
              </a:rPr>
              <a:t> values to the </a:t>
            </a:r>
            <a:r>
              <a:rPr lang="en-US" sz="3600" b="1" dirty="0">
                <a:latin typeface="+mn-lt"/>
              </a:rPr>
              <a:t>OpenAI SDK</a:t>
            </a:r>
            <a:r>
              <a:rPr lang="en-US" sz="3600" dirty="0">
                <a:latin typeface="+mn-lt"/>
              </a:rPr>
              <a:t> to produce embeddings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Rather than use  </a:t>
            </a:r>
            <a:r>
              <a:rPr lang="en-US" sz="3600" b="1" dirty="0">
                <a:latin typeface="+mn-lt"/>
              </a:rPr>
              <a:t>“normalized numeric features” </a:t>
            </a:r>
            <a:r>
              <a:rPr lang="en-US" sz="3600" dirty="0">
                <a:latin typeface="+mn-lt"/>
              </a:rPr>
              <a:t>as in </a:t>
            </a:r>
            <a:r>
              <a:rPr lang="en-US" sz="3600" b="1" dirty="0">
                <a:latin typeface="+mn-lt"/>
              </a:rPr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The approach taken here is to create </a:t>
            </a:r>
            <a:r>
              <a:rPr lang="en-US" sz="3600" b="1" dirty="0">
                <a:latin typeface="+mn-lt"/>
              </a:rPr>
              <a:t>a series of “binned text” values</a:t>
            </a:r>
            <a:r>
              <a:rPr lang="en-US" sz="3600" dirty="0">
                <a:latin typeface="+mn-lt"/>
              </a:rPr>
              <a:t>, and create an </a:t>
            </a:r>
            <a:r>
              <a:rPr lang="en-US" sz="3600" b="1" dirty="0" err="1">
                <a:latin typeface="+mn-lt"/>
              </a:rPr>
              <a:t>embeddings_str</a:t>
            </a:r>
            <a:r>
              <a:rPr lang="en-US" sz="3600" dirty="0">
                <a:latin typeface="+mn-lt"/>
              </a:rPr>
              <a:t> value from these to pass to OpenAI.  This is intended to produce the most precise and pertinent text input to the OpenAI model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For example, a batting average of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0.2787154456710154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becomes 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"batting_avg_279“</a:t>
            </a:r>
            <a:endParaRPr lang="en-US" sz="3600" b="1" dirty="0">
              <a:solidFill>
                <a:srgbClr val="1F2328"/>
              </a:solidFill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And a complete </a:t>
            </a:r>
            <a:r>
              <a:rPr lang="en-US" sz="3600" b="1" i="0" dirty="0" err="1">
                <a:solidFill>
                  <a:srgbClr val="1F2328"/>
                </a:solidFill>
                <a:effectLst/>
                <a:latin typeface="+mn-lt"/>
              </a:rPr>
              <a:t>embeddings_str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 </a:t>
            </a: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value looks like this one logical string:</a:t>
            </a:r>
          </a:p>
          <a:p>
            <a:pPr lvl="1"/>
            <a:r>
              <a:rPr lang="en-US" sz="4000" dirty="0">
                <a:solidFill>
                  <a:srgbClr val="1F2328"/>
                </a:solidFill>
                <a:latin typeface="+mn-lt"/>
              </a:rPr>
              <a:t>“fielder </a:t>
            </a:r>
            <a:r>
              <a:rPr lang="en-US" sz="4000" dirty="0" err="1">
                <a:solidFill>
                  <a:srgbClr val="1F2328"/>
                </a:solidFill>
                <a:latin typeface="+mn-lt"/>
              </a:rPr>
              <a:t>primary_position_lf</a:t>
            </a:r>
            <a:r>
              <a:rPr lang="en-US" sz="4000" dirty="0">
                <a:solidFill>
                  <a:srgbClr val="1F2328"/>
                </a:solidFill>
                <a:latin typeface="+mn-lt"/>
              </a:rPr>
              <a:t> total_games_3081 </a:t>
            </a:r>
            <a:r>
              <a:rPr lang="en-US" sz="4000" dirty="0" err="1">
                <a:solidFill>
                  <a:srgbClr val="1F2328"/>
                </a:solidFill>
                <a:latin typeface="+mn-lt"/>
              </a:rPr>
              <a:t>bats_r</a:t>
            </a:r>
            <a:r>
              <a:rPr lang="en-US" sz="4000" dirty="0">
                <a:solidFill>
                  <a:srgbClr val="1F2328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1F2328"/>
                </a:solidFill>
                <a:latin typeface="+mn-lt"/>
              </a:rPr>
              <a:t>throws_l</a:t>
            </a:r>
            <a:endParaRPr lang="en-US" sz="4000" dirty="0">
              <a:solidFill>
                <a:srgbClr val="1F2328"/>
              </a:solidFill>
              <a:latin typeface="+mn-lt"/>
            </a:endParaRPr>
          </a:p>
          <a:p>
            <a:pPr lvl="1"/>
            <a:r>
              <a:rPr lang="en-US" sz="4000" dirty="0">
                <a:solidFill>
                  <a:srgbClr val="1F2328"/>
                </a:solidFill>
                <a:latin typeface="+mn-lt"/>
              </a:rPr>
              <a:t>hits_3055 hr_297 batting_avg_279 runs_per_ab_209 2b_avg_47 3b_avg_6 </a:t>
            </a:r>
          </a:p>
          <a:p>
            <a:pPr lvl="1"/>
            <a:r>
              <a:rPr lang="en-US" sz="4000" dirty="0">
                <a:solidFill>
                  <a:srgbClr val="1F2328"/>
                </a:solidFill>
                <a:latin typeface="+mn-lt"/>
              </a:rPr>
              <a:t>hr_avg_27 rbi_avg_102 bb_avg_200 so_avg_155 ibb_avg_6 hbp_avg_9</a:t>
            </a:r>
          </a:p>
          <a:p>
            <a:pPr lvl="1"/>
            <a:r>
              <a:rPr lang="en-US" sz="4000" dirty="0">
                <a:solidFill>
                  <a:srgbClr val="1F2328"/>
                </a:solidFill>
                <a:latin typeface="+mn-lt"/>
              </a:rPr>
              <a:t>sb_1406 sb_pct_81”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Is this the new art of “</a:t>
            </a:r>
            <a:r>
              <a:rPr lang="en-US" sz="3600" b="1" i="1" dirty="0">
                <a:solidFill>
                  <a:srgbClr val="1F2328"/>
                </a:solidFill>
                <a:latin typeface="+mn-lt"/>
              </a:rPr>
              <a:t>Text Engineering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”, much like “Feature Engineering” in ML and “Prompt Engineering” with Chat-GPT?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41526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Using the OpenAI SDK to get embedding values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885115"/>
          </a:xfrm>
        </p:spPr>
        <p:txBody>
          <a:bodyPr/>
          <a:lstStyle/>
          <a:p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from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openai.embeddings_utils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import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get_embedding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   # after ‘pip install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’</a:t>
            </a: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from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openai.openai_object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import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OpenAIObject</a:t>
            </a:r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# Configure the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client library</a:t>
            </a:r>
          </a:p>
          <a:p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openai.api_base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    = opts['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url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']    # &lt;-- value from an environment variable, Azure Key Vault,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etc</a:t>
            </a:r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openai.api_key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      = opts['key']   # &lt;-- value from an environment variable, Azure Key Vault, </a:t>
            </a:r>
            <a:r>
              <a:rPr lang="en-US" sz="3200" dirty="0" err="1">
                <a:solidFill>
                  <a:srgbClr val="1F2328"/>
                </a:solidFill>
                <a:latin typeface="+mn-lt"/>
              </a:rPr>
              <a:t>etc</a:t>
            </a:r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openai.api_type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    = 'azure'</a:t>
            </a:r>
          </a:p>
          <a:p>
            <a:r>
              <a:rPr lang="en-US" sz="3200" dirty="0" err="1">
                <a:solidFill>
                  <a:srgbClr val="1F2328"/>
                </a:solidFill>
                <a:latin typeface="+mn-lt"/>
              </a:rPr>
              <a:t>openai.api_version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= '2023-05-15’   # '2022-06-01-preview' '2023-05-15'</a:t>
            </a:r>
          </a:p>
          <a:p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# Ask the OpenAI SDK to calculate and return the embedding value</a:t>
            </a: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# The OpenAI embedding </a:t>
            </a:r>
            <a:r>
              <a:rPr lang="en-US" sz="3200" b="1" dirty="0">
                <a:solidFill>
                  <a:srgbClr val="1F2328"/>
                </a:solidFill>
                <a:latin typeface="+mn-lt"/>
              </a:rPr>
              <a:t>model</a:t>
            </a:r>
            <a:r>
              <a:rPr lang="en-US" sz="3200" dirty="0">
                <a:solidFill>
                  <a:srgbClr val="1F2328"/>
                </a:solidFill>
                <a:latin typeface="+mn-lt"/>
              </a:rPr>
              <a:t> used here is 'text-embedding-ada-002'</a:t>
            </a:r>
          </a:p>
          <a:p>
            <a:r>
              <a:rPr lang="en-US" sz="3200" b="1" dirty="0">
                <a:solidFill>
                  <a:srgbClr val="1F2328"/>
                </a:solidFill>
                <a:latin typeface="+mn-lt"/>
              </a:rPr>
              <a:t>e = </a:t>
            </a:r>
            <a:r>
              <a:rPr lang="en-US" sz="3200" b="1" dirty="0" err="1">
                <a:solidFill>
                  <a:srgbClr val="1F2328"/>
                </a:solidFill>
                <a:latin typeface="+mn-lt"/>
              </a:rPr>
              <a:t>openai.Embedding.create</a:t>
            </a:r>
            <a:r>
              <a:rPr lang="en-US" sz="3200" b="1" dirty="0">
                <a:solidFill>
                  <a:srgbClr val="1F2328"/>
                </a:solidFill>
                <a:latin typeface="+mn-lt"/>
              </a:rPr>
              <a:t>(input=[</a:t>
            </a:r>
            <a:r>
              <a:rPr lang="en-US" sz="3200" b="1" dirty="0" err="1">
                <a:solidFill>
                  <a:srgbClr val="1F2328"/>
                </a:solidFill>
                <a:latin typeface="+mn-lt"/>
              </a:rPr>
              <a:t>embeddings_str</a:t>
            </a:r>
            <a:r>
              <a:rPr lang="en-US" sz="3200" b="1" dirty="0">
                <a:solidFill>
                  <a:srgbClr val="1F2328"/>
                </a:solidFill>
                <a:latin typeface="+mn-lt"/>
              </a:rPr>
              <a:t>], engine='text-embedding-ada-002')</a:t>
            </a:r>
          </a:p>
          <a:p>
            <a:endParaRPr lang="en-US" sz="3200" dirty="0">
              <a:solidFill>
                <a:srgbClr val="1F2328"/>
              </a:solidFill>
              <a:latin typeface="+mn-lt"/>
            </a:endParaRPr>
          </a:p>
          <a:p>
            <a:r>
              <a:rPr lang="en-US" sz="3200" dirty="0">
                <a:solidFill>
                  <a:srgbClr val="1F2328"/>
                </a:solidFill>
                <a:latin typeface="+mn-lt"/>
              </a:rPr>
              <a:t>return e['data'][0]['embedding']  </a:t>
            </a:r>
            <a:r>
              <a:rPr lang="en-US" sz="3200" b="1" dirty="0">
                <a:solidFill>
                  <a:srgbClr val="1F2328"/>
                </a:solidFill>
                <a:latin typeface="+mn-lt"/>
              </a:rPr>
              <a:t># returns a list of 1536 floats</a:t>
            </a:r>
          </a:p>
          <a:p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sz="3600" dirty="0">
                <a:latin typeface="+mn-lt"/>
              </a:rPr>
              <a:t>Now, let’s revisit the System Design…</a:t>
            </a:r>
          </a:p>
        </p:txBody>
      </p:sp>
    </p:spTree>
    <p:extLst>
      <p:ext uri="{BB962C8B-B14F-4D97-AF65-F5344CB8AC3E}">
        <p14:creationId xmlns:p14="http://schemas.microsoft.com/office/powerpoint/2010/main" val="2662950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27000">
              <a:srgbClr val="0070C0"/>
            </a:gs>
            <a:gs pos="100000">
              <a:srgbClr val="8E4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492E38F7-CECE-2FEA-930A-FB1939411B24}"/>
              </a:ext>
            </a:extLst>
          </p:cNvPr>
          <p:cNvSpPr txBox="1">
            <a:spLocks/>
          </p:cNvSpPr>
          <p:nvPr/>
        </p:nvSpPr>
        <p:spPr>
          <a:xfrm>
            <a:off x="2298032" y="4596063"/>
            <a:ext cx="20164926" cy="5546558"/>
          </a:xfrm>
          <a:prstGeom prst="rect">
            <a:avLst/>
          </a:prstGeo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100" baseline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Welcome</a:t>
            </a:r>
          </a:p>
          <a:p>
            <a:pPr algn="ctr"/>
            <a:endParaRPr lang="en-US" sz="9600" dirty="0">
              <a:solidFill>
                <a:schemeClr val="tx1"/>
              </a:solidFill>
            </a:endParaRPr>
          </a:p>
          <a:p>
            <a:pPr algn="ctr"/>
            <a:r>
              <a:rPr lang="en-US" sz="8000" dirty="0">
                <a:solidFill>
                  <a:schemeClr val="tx1"/>
                </a:solidFill>
              </a:rPr>
              <a:t>Presentation Outline</a:t>
            </a:r>
          </a:p>
        </p:txBody>
      </p:sp>
    </p:spTree>
    <p:extLst>
      <p:ext uri="{BB962C8B-B14F-4D97-AF65-F5344CB8AC3E}">
        <p14:creationId xmlns:p14="http://schemas.microsoft.com/office/powerpoint/2010/main" val="34865822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+mn-lt"/>
              </a:rPr>
              <a:t>Implementation – System Design, Revisited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94874" y="11216119"/>
            <a:ext cx="22409501" cy="1011677"/>
          </a:xfrm>
        </p:spPr>
        <p:txBody>
          <a:bodyPr/>
          <a:lstStyle/>
          <a:p>
            <a:endParaRPr lang="en-US" dirty="0">
              <a:latin typeface="+mn-lt"/>
            </a:endParaRPr>
          </a:p>
          <a:p>
            <a:r>
              <a:rPr lang="en-US" sz="3200" dirty="0">
                <a:latin typeface="+mn-lt"/>
              </a:rPr>
              <a:t>We’ve talked about Data Wrangling, and Vectorization.  Now let’s </a:t>
            </a:r>
            <a:r>
              <a:rPr lang="en-US" sz="3200" b="1" dirty="0">
                <a:latin typeface="+mn-lt"/>
              </a:rPr>
              <a:t>configure Cognitive Search</a:t>
            </a:r>
            <a:r>
              <a:rPr lang="en-US" sz="3200" dirty="0">
                <a:latin typeface="+mn-lt"/>
              </a:rPr>
              <a:t>, and </a:t>
            </a:r>
            <a:r>
              <a:rPr lang="en-US" sz="3200" b="1" dirty="0">
                <a:latin typeface="+mn-lt"/>
              </a:rPr>
              <a:t>load Cosmos DB</a:t>
            </a:r>
            <a:r>
              <a:rPr lang="en-US" sz="3200" dirty="0">
                <a:latin typeface="+mn-lt"/>
              </a:rPr>
              <a:t>…</a:t>
            </a: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F4F2B-9FF0-0BE7-A7B0-5ED22116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62" y="2590800"/>
            <a:ext cx="12706717" cy="87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166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9" y="1093174"/>
            <a:ext cx="22064941" cy="738664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Configure Azure Cognitive Search with the REST API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4038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In the repo, </a:t>
            </a:r>
            <a:r>
              <a:rPr lang="en-US" sz="3600" b="1" dirty="0">
                <a:latin typeface="+mn-lt"/>
              </a:rPr>
              <a:t>see the </a:t>
            </a:r>
            <a:r>
              <a:rPr lang="en-US" sz="3600" b="1" dirty="0" err="1">
                <a:latin typeface="+mn-lt"/>
              </a:rPr>
              <a:t>cognitive_search</a:t>
            </a:r>
            <a:r>
              <a:rPr lang="en-US" sz="3600" b="1" dirty="0">
                <a:latin typeface="+mn-lt"/>
              </a:rPr>
              <a:t> directory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Azure Cognitive Search publishes a beautiful, simple, easy-to-use </a:t>
            </a:r>
            <a:r>
              <a:rPr lang="en-US" sz="3600" b="1" dirty="0">
                <a:latin typeface="+mn-lt"/>
              </a:rPr>
              <a:t>REST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Easy to invoke with the Python ‘</a:t>
            </a:r>
            <a:r>
              <a:rPr lang="en-US" sz="3600" b="1" dirty="0">
                <a:latin typeface="+mn-lt"/>
              </a:rPr>
              <a:t>requests</a:t>
            </a:r>
            <a:r>
              <a:rPr lang="en-US" sz="3600" dirty="0">
                <a:latin typeface="+mn-lt"/>
              </a:rPr>
              <a:t>’ library for HTTP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Create Three Primary Objects in Cognitive Search: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 err="1">
                <a:solidFill>
                  <a:srgbClr val="1F2328"/>
                </a:solidFill>
                <a:effectLst/>
                <a:latin typeface="+mn-lt"/>
              </a:rPr>
              <a:t>Datasource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- defines where the source data is (i.e. - the Cosmos DB account, database, and container)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Index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- defines what document attributes to index and make searchable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Indexer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- associates a </a:t>
            </a:r>
            <a:r>
              <a:rPr lang="en-US" sz="3600" b="0" i="0" dirty="0" err="1">
                <a:solidFill>
                  <a:srgbClr val="1F2328"/>
                </a:solidFill>
                <a:effectLst/>
                <a:latin typeface="+mn-lt"/>
              </a:rPr>
              <a:t>Datasource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 to an Index, with a schedule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</a:rPr>
              <a:t>All of these are defined with simple JSON schemas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hlinkClick r:id="rId3"/>
              </a:rPr>
              <a:t>https://learn.microsoft.com/en-us/rest/api/searchservice/</a:t>
            </a:r>
            <a:endParaRPr lang="en-US" sz="3600" dirty="0">
              <a:solidFill>
                <a:srgbClr val="1F2328"/>
              </a:solidFill>
            </a:endParaRPr>
          </a:p>
          <a:p>
            <a:pPr lvl="1"/>
            <a:endParaRPr lang="en-US" sz="3600" dirty="0">
              <a:solidFill>
                <a:srgbClr val="1F2328"/>
              </a:solidFill>
            </a:endParaRPr>
          </a:p>
          <a:p>
            <a:r>
              <a:rPr lang="en-US" sz="3600" b="1" dirty="0">
                <a:solidFill>
                  <a:srgbClr val="1F2328"/>
                </a:solidFill>
                <a:latin typeface="+mn-lt"/>
              </a:rPr>
              <a:t>Wait, why is it called “Azure Cognitive Search” and not just Azure Search?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It offers AI Enrichment using Azure Cognitive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Use a document processing “</a:t>
            </a:r>
            <a:r>
              <a:rPr lang="en-US" sz="3600" b="1" dirty="0">
                <a:solidFill>
                  <a:srgbClr val="1F2328"/>
                </a:solidFill>
                <a:latin typeface="+mn-lt"/>
              </a:rPr>
              <a:t>pipeline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” of built-in and custom </a:t>
            </a:r>
            <a:r>
              <a:rPr lang="en-US" sz="3600" b="1" dirty="0">
                <a:solidFill>
                  <a:srgbClr val="1F2328"/>
                </a:solidFill>
                <a:latin typeface="+mn-lt"/>
              </a:rPr>
              <a:t>skills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 (i.e. – functionality)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For example, “</a:t>
            </a:r>
            <a:r>
              <a:rPr lang="en-US" sz="3600" b="1" dirty="0">
                <a:solidFill>
                  <a:srgbClr val="1F2328"/>
                </a:solidFill>
                <a:latin typeface="+mn-lt"/>
              </a:rPr>
              <a:t>crack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” a PDF document, extract the images, identify the images, extract the image text, translate it all into English, identify the sentiment and top words, </a:t>
            </a:r>
            <a:r>
              <a:rPr lang="en-US" sz="3600" dirty="0" err="1">
                <a:solidFill>
                  <a:srgbClr val="1F2328"/>
                </a:solidFill>
                <a:latin typeface="+mn-lt"/>
              </a:rPr>
              <a:t>etc</a:t>
            </a:r>
            <a:r>
              <a:rPr lang="en-US" sz="3600" dirty="0">
                <a:solidFill>
                  <a:srgbClr val="1F2328"/>
                </a:solidFill>
                <a:latin typeface="+mn-lt"/>
              </a:rPr>
              <a:t>, etc.   Make it all searchable.</a:t>
            </a:r>
          </a:p>
          <a:p>
            <a:endParaRPr lang="en-US" sz="3600" b="0" i="0" dirty="0">
              <a:solidFill>
                <a:srgbClr val="1F2328"/>
              </a:solidFill>
              <a:effectLst/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70982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Configure Azure Cognitive Search - Index Schema 1/2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403851"/>
          </a:xfrm>
        </p:spPr>
        <p:txBody>
          <a:bodyPr/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"name"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+mn-lt"/>
              </a:rPr>
              <a:t>baseballplayers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"fields"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[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"name"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"id"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"key"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"type"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+mn-lt"/>
              </a:rPr>
              <a:t>Edm.String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"searchable"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"filterable"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"sortable"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+mn-lt"/>
              </a:rPr>
              <a:t>facetable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endParaRPr lang="en-US" sz="24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},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"name"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+mn-lt"/>
              </a:rPr>
              <a:t>playerID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"key"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"false"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"type"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+mn-lt"/>
              </a:rPr>
              <a:t>Edm.String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"searchable"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"filterable"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"sortable"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+mn-lt"/>
              </a:rPr>
              <a:t>facetable</a:t>
            </a:r>
            <a:r>
              <a:rPr lang="en-US" sz="2400" b="0" dirty="0">
                <a:solidFill>
                  <a:srgbClr val="0451A5"/>
                </a:solidFill>
                <a:effectLst/>
                <a:latin typeface="+mn-lt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+mn-lt"/>
              </a:rPr>
              <a:t>"true"</a:t>
            </a:r>
            <a:endParaRPr lang="en-US" sz="24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+mn-lt"/>
              </a:rPr>
              <a:t>    },</a:t>
            </a:r>
          </a:p>
          <a:p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    ….</a:t>
            </a:r>
          </a:p>
          <a:p>
            <a:r>
              <a:rPr lang="en-US" sz="3600" dirty="0">
                <a:latin typeface="+mn-lt"/>
              </a:rPr>
              <a:t>Nothing unusual here; this is a standard index definition so far…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6323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Configure Azure Cognitive Search - Index Schema 2/2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403851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    …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"Collection(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Edm.Single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"searchable"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"retrievable"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"dimensions"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1536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vectorSearchConfiguration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vectorConfig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vectorSearch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algorithmConfigurations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vectorConfig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"kind"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hnsw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sz="3600" dirty="0">
              <a:solidFill>
                <a:srgbClr val="000000"/>
              </a:solidFill>
              <a:latin typeface="+mn-lt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+mn-lt"/>
              </a:rPr>
              <a:t>This is the new functionality to define a Vector Index.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7187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Loading Cosmos DB NoSQL API with the vectorized data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1937085"/>
            <a:ext cx="22039908" cy="105035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In the repo, </a:t>
            </a:r>
            <a:r>
              <a:rPr lang="en-US" sz="3600" b="1" dirty="0">
                <a:latin typeface="+mn-lt"/>
              </a:rPr>
              <a:t>see the </a:t>
            </a:r>
            <a:r>
              <a:rPr lang="en-US" sz="3600" b="1" dirty="0" err="1">
                <a:latin typeface="+mn-lt"/>
              </a:rPr>
              <a:t>cosmos_pg</a:t>
            </a:r>
            <a:r>
              <a:rPr lang="en-US" sz="3600" b="1" dirty="0">
                <a:latin typeface="+mn-lt"/>
              </a:rPr>
              <a:t> directory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Single Cosmos DB container, partition key is </a:t>
            </a:r>
            <a:r>
              <a:rPr lang="en-US" sz="3600" dirty="0" err="1">
                <a:latin typeface="+mn-lt"/>
              </a:rPr>
              <a:t>playerID</a:t>
            </a:r>
            <a:r>
              <a:rPr lang="en-US" sz="3600" dirty="0">
                <a:latin typeface="+mn-lt"/>
              </a:rPr>
              <a:t>, 4000 RU </a:t>
            </a:r>
            <a:r>
              <a:rPr lang="en-US" sz="3600" dirty="0" err="1">
                <a:latin typeface="+mn-lt"/>
              </a:rPr>
              <a:t>autoscale</a:t>
            </a: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</a:rPr>
              <a:t>pip install azure-cosmos</a:t>
            </a:r>
            <a:r>
              <a:rPr lang="en-US" sz="3600" dirty="0">
                <a:latin typeface="+mn-lt"/>
              </a:rPr>
              <a:t>    The SDK for the NoSQL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        from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azure.cosmos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 import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cosmos_client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, diagnostics, exceptions    &lt;-- Cosmos DB SDK classes</a:t>
            </a:r>
            <a:endParaRPr lang="en-US" sz="3200" dirty="0">
              <a:latin typeface="+mn-lt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# Connect to Cosmos DB, select database, select container, iterate and load documents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opts =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dict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()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opts['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url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'] =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Env.var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('AZURE_COSMOSDB_NOSQL_URI')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opts['key'] =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Env.var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('AZURE_COSMOSDB_NOSQL_RW_KEY1')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c = Cosmos(opts)  # My wrapper class for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cosmos_client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 and functionality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c.set_db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('dev')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c.set_container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('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baseballplayers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’)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for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idx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pid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 in enumerate(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player_ids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):   &lt;--- the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+mn-lt"/>
              </a:rPr>
              <a:t>documents_with_embeddings.json</a:t>
            </a:r>
            <a:r>
              <a:rPr lang="en-US" sz="3200" b="1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file is read and iterated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    doc = documents[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+mn-lt"/>
              </a:rPr>
              <a:t>pid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]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    doc['id'] = str(uuid.uuid4())            &lt;--- create a unique document id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            result = </a:t>
            </a:r>
            <a:r>
              <a:rPr lang="en-US" sz="3200" b="1" dirty="0" err="1">
                <a:solidFill>
                  <a:srgbClr val="000000"/>
                </a:solidFill>
                <a:effectLst/>
                <a:latin typeface="+mn-lt"/>
              </a:rPr>
              <a:t>c.upsert_doc</a:t>
            </a:r>
            <a:r>
              <a:rPr lang="en-US" sz="3200" b="1" dirty="0">
                <a:solidFill>
                  <a:srgbClr val="000000"/>
                </a:solidFill>
                <a:effectLst/>
                <a:latin typeface="+mn-lt"/>
              </a:rPr>
              <a:t>(doc)           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&lt;--- insert/update the doc, which includes the </a:t>
            </a:r>
            <a:r>
              <a:rPr lang="en-US" sz="3200" b="1" dirty="0">
                <a:solidFill>
                  <a:srgbClr val="000000"/>
                </a:solidFill>
                <a:effectLst/>
                <a:latin typeface="+mn-lt"/>
              </a:rPr>
              <a:t>embeddings</a:t>
            </a:r>
            <a:r>
              <a:rPr lang="en-US" sz="3200" b="0" dirty="0">
                <a:solidFill>
                  <a:srgbClr val="000000"/>
                </a:solidFill>
                <a:effectLst/>
                <a:latin typeface="+mn-lt"/>
              </a:rPr>
              <a:t> attribute</a:t>
            </a:r>
          </a:p>
          <a:p>
            <a:endParaRPr lang="en-US" sz="3200" dirty="0">
              <a:solidFill>
                <a:srgbClr val="000000"/>
              </a:solidFill>
              <a:latin typeface="+mn-lt"/>
            </a:endParaRP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+mn-lt"/>
              </a:rPr>
              <a:t>After we load Cosmos DB, </a:t>
            </a:r>
            <a:r>
              <a:rPr lang="en-US" sz="3600" b="1" dirty="0">
                <a:solidFill>
                  <a:srgbClr val="000000"/>
                </a:solidFill>
                <a:effectLst/>
                <a:latin typeface="+mn-lt"/>
              </a:rPr>
              <a:t>the documents will be indexed by the Indexer in Azure Cognitive Search</a:t>
            </a:r>
          </a:p>
        </p:txBody>
      </p:sp>
    </p:spTree>
    <p:extLst>
      <p:ext uri="{BB962C8B-B14F-4D97-AF65-F5344CB8AC3E}">
        <p14:creationId xmlns:p14="http://schemas.microsoft.com/office/powerpoint/2010/main" val="2735506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Execute a 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Search for Players like Rickey Henderson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5860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+mn-lt"/>
              </a:rPr>
              <a:t>First, we do a direct lookup of henderi01 to get his embedding value.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+mn-lt"/>
              </a:rPr>
              <a:t>Alternative workflow for some apps: Calculate the embedding from User or other input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+mn-lt"/>
              </a:rPr>
              <a:t>Then we use that embedding to execute a vector search with this request, with up to 10 results (k)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+mn-lt"/>
              </a:rPr>
              <a:t>HTTP POST to the search endpoint</a:t>
            </a:r>
            <a:endParaRPr lang="en-US" sz="3200" dirty="0">
              <a:solidFill>
                <a:srgbClr val="000000"/>
              </a:solidFill>
              <a:latin typeface="+mn-lt"/>
            </a:endParaRP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{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"count": "true",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"select":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id,playerID,nameFirst,nameLast,primary_position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orderby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": "</a:t>
            </a:r>
            <a:r>
              <a:rPr lang="en-US" sz="2400" dirty="0" err="1">
                <a:solidFill>
                  <a:srgbClr val="000000"/>
                </a:solidFill>
                <a:latin typeface="+mn-lt"/>
              </a:rPr>
              <a:t>playerID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vectors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": [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{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value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": [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  -0.028514497,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  0.024909372,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  ...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  -0.026895592,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  -0.0070129884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],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"fields": "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embeddings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",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  "k": 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10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  ]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</a:rPr>
              <a:t>}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9216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Implementation – The </a:t>
            </a:r>
            <a:r>
              <a:rPr lang="en-US" sz="4400" dirty="0">
                <a:solidFill>
                  <a:schemeClr val="bg1"/>
                </a:solidFill>
                <a:latin typeface="+mn-lt"/>
              </a:rPr>
              <a:t>Search Results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586025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Both Power Hitters (Barry Bonds) and great Base Stealers (Lou Brock) are in the pertinent result set that matches for Rickey Henderson.  Like Rickey, they are Left Fielders.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odata.context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"https://gbbcjsearch.search.windows.net/indexes('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baseballplayers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')/$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metadata#docs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(*)"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odata.count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search.score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"e4cc38fd-18c8-4418-8841-98a1403f5ef1"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"bondsba01"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nameFirst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Barry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nameLast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Bonds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primary_position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search.score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"c9867b7b-8c34-4e95-a672-16f1bdb393cf"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"brocklo01"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nameFirst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Lou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nameLast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Brock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primary_position</a:t>
            </a:r>
            <a:r>
              <a:rPr lang="en-US" sz="2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LF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4233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Summary</a:t>
            </a:r>
            <a:r>
              <a:rPr lang="en-US" sz="4400" b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9" y="2036801"/>
            <a:ext cx="22039908" cy="10586025"/>
          </a:xfrm>
        </p:spPr>
        <p:txBody>
          <a:bodyPr/>
          <a:lstStyle/>
          <a:p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</a:rPr>
              <a:t>Vectors are computationally efficient text-matching data structures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Vector searching offers pertinent </a:t>
            </a:r>
            <a:r>
              <a:rPr lang="en-US" sz="3600" b="1" dirty="0">
                <a:latin typeface="+mn-lt"/>
              </a:rPr>
              <a:t>“full spectrum” searches </a:t>
            </a:r>
            <a:r>
              <a:rPr lang="en-US" sz="3600" dirty="0">
                <a:latin typeface="+mn-lt"/>
              </a:rPr>
              <a:t>with no parameters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Use other search syntaxes for simple searches (i.e. – </a:t>
            </a:r>
            <a:r>
              <a:rPr lang="en-US" sz="3600" dirty="0" err="1">
                <a:latin typeface="+mn-lt"/>
              </a:rPr>
              <a:t>stolen_bases</a:t>
            </a:r>
            <a:r>
              <a:rPr lang="en-US" sz="3600" dirty="0">
                <a:latin typeface="+mn-lt"/>
              </a:rPr>
              <a:t> &gt; 1000 and throws = ‘L’ 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Emerging art of </a:t>
            </a:r>
            <a:r>
              <a:rPr lang="en-US" sz="3600" b="1" dirty="0">
                <a:latin typeface="+mn-lt"/>
              </a:rPr>
              <a:t>“</a:t>
            </a:r>
            <a:r>
              <a:rPr lang="en-US" sz="3600" b="1" i="1" dirty="0">
                <a:latin typeface="+mn-lt"/>
              </a:rPr>
              <a:t>Text Engineering</a:t>
            </a:r>
            <a:r>
              <a:rPr lang="en-US" sz="3600" b="1" dirty="0">
                <a:latin typeface="+mn-lt"/>
              </a:rPr>
              <a:t>”</a:t>
            </a:r>
            <a:r>
              <a:rPr lang="en-US" sz="3600" dirty="0">
                <a:latin typeface="+mn-lt"/>
              </a:rPr>
              <a:t> for Vector Search vs “Feature Engineering” in 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You can implement Vector Search with these three Azure Cosmos DB Solutions: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</a:rPr>
              <a:t>Cosmos DB </a:t>
            </a:r>
            <a:r>
              <a:rPr lang="en-US" sz="3600" b="1" dirty="0" err="1">
                <a:latin typeface="+mn-lt"/>
              </a:rPr>
              <a:t>vCore</a:t>
            </a:r>
            <a:r>
              <a:rPr lang="en-US" sz="3600" b="1" dirty="0">
                <a:latin typeface="+mn-lt"/>
              </a:rPr>
              <a:t> Mongo API </a:t>
            </a:r>
            <a:r>
              <a:rPr lang="en-US" sz="3600" dirty="0">
                <a:latin typeface="+mn-lt"/>
              </a:rPr>
              <a:t>(native vector search)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</a:rPr>
              <a:t>Cosmos DB PostgreSQL API </a:t>
            </a:r>
            <a:r>
              <a:rPr lang="en-US" sz="3600" dirty="0">
                <a:latin typeface="+mn-lt"/>
              </a:rPr>
              <a:t>(native vector search with </a:t>
            </a:r>
            <a:r>
              <a:rPr lang="en-US" sz="3600" dirty="0" err="1">
                <a:latin typeface="+mn-lt"/>
              </a:rPr>
              <a:t>pgvector</a:t>
            </a:r>
            <a:r>
              <a:rPr lang="en-US" sz="3600" dirty="0">
                <a:latin typeface="+mn-lt"/>
              </a:rPr>
              <a:t> extension)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+mn-lt"/>
              </a:rPr>
              <a:t>Cosmos DB NoSQL API with Azure Cognitive Search </a:t>
            </a:r>
            <a:r>
              <a:rPr lang="en-US" sz="3600" dirty="0">
                <a:latin typeface="+mn-lt"/>
              </a:rPr>
              <a:t>(this presentation)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All three solutions are implemented with Python in this GitHub repo: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  <a:hlinkClick r:id="rId3"/>
              </a:rPr>
              <a:t>https://github.com/cjoakim/azure-cosmos-db-vector-search-openai-python</a:t>
            </a:r>
            <a:endParaRPr lang="en-US" sz="3600" dirty="0">
              <a:latin typeface="+mn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I encourage you to </a:t>
            </a:r>
            <a:r>
              <a:rPr lang="en-US" sz="3600" b="1" dirty="0">
                <a:latin typeface="+mn-lt"/>
              </a:rPr>
              <a:t>learn Python!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Suitable for so many use-cases – Data Science, Spark, AI, data wrangling, etc.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</a:rPr>
              <a:t>Low learning curve, and widely used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7168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27000">
              <a:srgbClr val="0070C0"/>
            </a:gs>
            <a:gs pos="100000">
              <a:srgbClr val="8E4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492E38F7-CECE-2FEA-930A-FB1939411B24}"/>
              </a:ext>
            </a:extLst>
          </p:cNvPr>
          <p:cNvSpPr txBox="1">
            <a:spLocks/>
          </p:cNvSpPr>
          <p:nvPr/>
        </p:nvSpPr>
        <p:spPr>
          <a:xfrm>
            <a:off x="445168" y="4848726"/>
            <a:ext cx="23413453" cy="5666874"/>
          </a:xfrm>
          <a:prstGeom prst="rect">
            <a:avLst/>
          </a:prstGeo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100" baseline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Questions?</a:t>
            </a:r>
          </a:p>
          <a:p>
            <a:pPr algn="ctr"/>
            <a:endParaRPr lang="en-US" sz="9600" dirty="0">
              <a:solidFill>
                <a:schemeClr val="tx1"/>
              </a:solidFill>
            </a:endParaRPr>
          </a:p>
          <a:p>
            <a:pPr algn="ctr"/>
            <a:r>
              <a:rPr lang="en-US" sz="96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65346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+mn-lt"/>
              </a:rPr>
              <a:t>This Presentation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795764"/>
            <a:ext cx="22319329" cy="9055342"/>
          </a:xfrm>
        </p:spPr>
        <p:txBody>
          <a:bodyPr/>
          <a:lstStyle/>
          <a:p>
            <a:pPr algn="l"/>
            <a:r>
              <a:rPr lang="en-US" sz="4400" b="1" i="0" dirty="0">
                <a:solidFill>
                  <a:srgbClr val="1F2328"/>
                </a:solidFill>
                <a:effectLst/>
                <a:latin typeface="+mn-lt"/>
              </a:rPr>
              <a:t> Vector Search in Microsoft Azure</a:t>
            </a:r>
            <a:r>
              <a:rPr lang="en-US" sz="4400" b="0" i="0" dirty="0">
                <a:solidFill>
                  <a:srgbClr val="1F2328"/>
                </a:solidFill>
                <a:effectLst/>
                <a:latin typeface="+mn-lt"/>
              </a:rPr>
              <a:t> 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1F2328"/>
                </a:solidFill>
                <a:effectLst/>
                <a:hlinkClick r:id="rId3"/>
              </a:rPr>
              <a:t>Azure OpenAI</a:t>
            </a:r>
            <a:endParaRPr lang="en-US" sz="4400" b="0" i="0" dirty="0">
              <a:solidFill>
                <a:srgbClr val="1F2328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1F2328"/>
                </a:solidFill>
                <a:effectLst/>
                <a:hlinkClick r:id="rId4"/>
              </a:rPr>
              <a:t>Azure Cosmos DB NoSQL API</a:t>
            </a:r>
            <a:endParaRPr lang="en-US" sz="4400" b="0" i="0" dirty="0">
              <a:solidFill>
                <a:srgbClr val="1F2328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1F2328"/>
                </a:solidFill>
                <a:effectLst/>
                <a:hlinkClick r:id="rId5"/>
              </a:rPr>
              <a:t>Azure Cognitive Search</a:t>
            </a:r>
            <a:endParaRPr lang="en-US" sz="4400" b="0" i="0" dirty="0">
              <a:solidFill>
                <a:srgbClr val="1F2328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4400" b="0" i="0" u="none" strike="noStrike" dirty="0">
                <a:solidFill>
                  <a:srgbClr val="1F2328"/>
                </a:solidFill>
                <a:effectLst/>
                <a:hlinkClick r:id="rId6"/>
              </a:rPr>
              <a:t>The Sean </a:t>
            </a:r>
            <a:r>
              <a:rPr lang="en-US" sz="4400" b="0" i="0" u="none" strike="noStrike" dirty="0" err="1">
                <a:solidFill>
                  <a:srgbClr val="1F2328"/>
                </a:solidFill>
                <a:effectLst/>
                <a:hlinkClick r:id="rId6"/>
              </a:rPr>
              <a:t>Lahman</a:t>
            </a:r>
            <a:r>
              <a:rPr lang="en-US" sz="4400" b="0" i="0" u="none" strike="noStrike" dirty="0">
                <a:solidFill>
                  <a:srgbClr val="1F2328"/>
                </a:solidFill>
                <a:effectLst/>
                <a:hlinkClick r:id="rId6"/>
              </a:rPr>
              <a:t> Baseball Database</a:t>
            </a:r>
            <a:r>
              <a:rPr lang="en-US" sz="4400" b="0" i="0" dirty="0">
                <a:solidFill>
                  <a:srgbClr val="1F2328"/>
                </a:solidFill>
                <a:effectLst/>
              </a:rPr>
              <a:t> (CSV files)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328"/>
                </a:solidFill>
              </a:rPr>
              <a:t>Implemented with Python 3</a:t>
            </a:r>
            <a:endParaRPr lang="en-US" sz="4400" b="0" i="0" dirty="0">
              <a:solidFill>
                <a:srgbClr val="1F2328"/>
              </a:solidFill>
              <a:effectLst/>
            </a:endParaRPr>
          </a:p>
          <a:p>
            <a:endParaRPr lang="en-US" sz="4400" dirty="0">
              <a:latin typeface="+mn-lt"/>
            </a:endParaRPr>
          </a:p>
          <a:p>
            <a:r>
              <a:rPr lang="en-US" sz="4400" b="1" i="0" dirty="0">
                <a:solidFill>
                  <a:schemeClr val="bg1"/>
                </a:solidFill>
                <a:effectLst/>
                <a:latin typeface="+mn-lt"/>
              </a:rPr>
              <a:t> Outline: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b="0" dirty="0">
                <a:solidFill>
                  <a:schemeClr val="bg1"/>
                </a:solidFill>
                <a:effectLst/>
              </a:rPr>
              <a:t>Concepts - Vectors, Vectorization, Vector 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b="0" dirty="0">
                <a:solidFill>
                  <a:schemeClr val="bg1"/>
                </a:solidFill>
                <a:effectLst/>
              </a:rPr>
              <a:t>The Business Use-Case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The Implementation</a:t>
            </a:r>
            <a:endParaRPr lang="en-US" sz="4400" b="0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832164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27000">
              <a:srgbClr val="0070C0"/>
            </a:gs>
            <a:gs pos="100000">
              <a:srgbClr val="8E4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492E38F7-CECE-2FEA-930A-FB1939411B24}"/>
              </a:ext>
            </a:extLst>
          </p:cNvPr>
          <p:cNvSpPr txBox="1">
            <a:spLocks/>
          </p:cNvSpPr>
          <p:nvPr/>
        </p:nvSpPr>
        <p:spPr>
          <a:xfrm>
            <a:off x="5486949" y="5532437"/>
            <a:ext cx="12922522" cy="2651125"/>
          </a:xfrm>
          <a:prstGeom prst="rect">
            <a:avLst/>
          </a:prstGeo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100" baseline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5126111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Concepts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590800"/>
            <a:ext cx="22319329" cy="9873916"/>
          </a:xfrm>
        </p:spPr>
        <p:txBody>
          <a:bodyPr/>
          <a:lstStyle/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 is a Vector?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</a:rPr>
              <a:t>A Vector is a one-dimensional array of scalar values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Think of them as a </a:t>
            </a:r>
            <a:r>
              <a:rPr lang="en-US" sz="3600" b="1" i="0" dirty="0" err="1">
                <a:solidFill>
                  <a:srgbClr val="1F2328"/>
                </a:solidFill>
                <a:effectLst/>
              </a:rPr>
              <a:t>numpy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 array of floats</a:t>
            </a:r>
            <a:endParaRPr lang="en-US" sz="3600" b="0" i="0" dirty="0">
              <a:solidFill>
                <a:srgbClr val="1F2328"/>
              </a:solidFill>
              <a:effectLst/>
            </a:endParaRPr>
          </a:p>
          <a:p>
            <a:pPr algn="l"/>
            <a:endParaRPr lang="en-US" sz="3600" dirty="0">
              <a:solidFill>
                <a:srgbClr val="1F2328"/>
              </a:solidFill>
              <a:latin typeface="+mn-lt"/>
            </a:endParaRPr>
          </a:p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 is Vectorization?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</a:rPr>
              <a:t>Vectorization is the process of converting </a:t>
            </a:r>
            <a:r>
              <a:rPr lang="en-US" sz="3600" b="1" i="0" dirty="0">
                <a:solidFill>
                  <a:srgbClr val="C00000"/>
                </a:solidFill>
                <a:effectLst/>
              </a:rPr>
              <a:t>text data 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into vectors</a:t>
            </a:r>
            <a:endParaRPr lang="en-US" sz="3600" b="0" i="0" dirty="0">
              <a:solidFill>
                <a:srgbClr val="1F2328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These vectors are called </a:t>
            </a:r>
            <a:r>
              <a:rPr lang="en-US" sz="3600" b="0" i="0" u="none" strike="noStrike" dirty="0">
                <a:solidFill>
                  <a:srgbClr val="1F2328"/>
                </a:solidFill>
                <a:effectLst/>
                <a:hlinkClick r:id="rId3"/>
              </a:rPr>
              <a:t>embeddings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 in OpenAI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The </a:t>
            </a:r>
            <a:r>
              <a:rPr lang="en-US" sz="3600" b="0" i="0" u="none" strike="noStrike" dirty="0">
                <a:solidFill>
                  <a:srgbClr val="1F2328"/>
                </a:solidFill>
                <a:effectLst/>
                <a:hlinkClick r:id="rId4"/>
              </a:rPr>
              <a:t>OpenAI SDK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 contains the functionality to produce a vector, or an 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embedding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, from text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OpenAI’s text </a:t>
            </a:r>
            <a:r>
              <a:rPr lang="en-US" sz="3600" b="1" i="0" dirty="0">
                <a:solidFill>
                  <a:srgbClr val="C00000"/>
                </a:solidFill>
                <a:effectLst/>
              </a:rPr>
              <a:t>embeddings measure the relatedness of text strings</a:t>
            </a:r>
            <a:endParaRPr lang="en-US" sz="3600" b="0" i="0" dirty="0">
              <a:solidFill>
                <a:srgbClr val="1F2328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Embeddings are information-dense and are computationally efficient  (but look verbose when printed)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They use </a:t>
            </a:r>
            <a:r>
              <a:rPr lang="en-US" sz="3600" b="0" i="0" u="none" strike="noStrike" dirty="0">
                <a:solidFill>
                  <a:srgbClr val="1F2328"/>
                </a:solidFill>
                <a:effectLst/>
                <a:hlinkClick r:id="rId5"/>
              </a:rPr>
              <a:t>Cosine similarity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 to measure semantic similarity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F2328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u="sng" dirty="0">
                <a:solidFill>
                  <a:srgbClr val="000000"/>
                </a:solidFill>
                <a:effectLst/>
                <a:hlinkClick r:id="rId6"/>
              </a:rPr>
              <a:t>https://learn.microsoft.com/en-us/azure/ai-services/openai/</a:t>
            </a:r>
            <a:endParaRPr lang="en-US" sz="3200" b="0" u="sng" dirty="0">
              <a:solidFill>
                <a:srgbClr val="000000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u="sng" dirty="0">
                <a:solidFill>
                  <a:srgbClr val="000000"/>
                </a:solidFill>
                <a:effectLst/>
                <a:hlinkClick r:id="rId4"/>
              </a:rPr>
              <a:t>https://platform.openai.com/docs/libraries</a:t>
            </a:r>
            <a:endParaRPr lang="en-US" sz="3200" b="0" u="sng" dirty="0">
              <a:solidFill>
                <a:srgbClr val="000000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b="0" u="sng" dirty="0">
                <a:solidFill>
                  <a:srgbClr val="000000"/>
                </a:solidFill>
                <a:effectLst/>
                <a:hlinkClick r:id="rId3"/>
              </a:rPr>
              <a:t>https://platform.openai.com/docs/guides/embeddings/what-are-embeddings</a:t>
            </a:r>
            <a:endParaRPr lang="en-US" sz="3200" b="0" u="sng" dirty="0">
              <a:solidFill>
                <a:srgbClr val="000000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535418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Concepts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590800"/>
            <a:ext cx="22319329" cy="9765632"/>
          </a:xfrm>
        </p:spPr>
        <p:txBody>
          <a:bodyPr/>
          <a:lstStyle/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 is Vector Search?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Searching a database, or search-engine, using vectors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A vector is passed in as the 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query criteria</a:t>
            </a:r>
            <a:endParaRPr lang="en-US" sz="3600" b="0" i="0" dirty="0">
              <a:solidFill>
                <a:srgbClr val="1F2328"/>
              </a:solidFill>
              <a:effectLst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The DB/engine matches rows/documents 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based on the given vector column/attribute in the DB</a:t>
            </a:r>
            <a:endParaRPr lang="en-US" sz="3600" b="0" i="0" dirty="0">
              <a:solidFill>
                <a:srgbClr val="1F2328"/>
              </a:solidFill>
              <a:effectLst/>
            </a:endParaRPr>
          </a:p>
          <a:p>
            <a:endParaRPr lang="en-US" dirty="0">
              <a:latin typeface="+mn-lt"/>
            </a:endParaRPr>
          </a:p>
          <a:p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 </a:t>
            </a:r>
            <a:r>
              <a:rPr lang="en-US" sz="3600" b="1" dirty="0">
                <a:solidFill>
                  <a:srgbClr val="1F2328"/>
                </a:solidFill>
                <a:latin typeface="+mn-lt"/>
              </a:rPr>
              <a:t>does a Vector Look Like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?  </a:t>
            </a: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(an array of 1536 floats in the range -1 to +1)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</a:t>
            </a:r>
          </a:p>
          <a:p>
            <a:r>
              <a:rPr lang="en-US" dirty="0">
                <a:latin typeface="+mn-lt"/>
              </a:rPr>
              <a:t>      -0.028514496982097626,</a:t>
            </a:r>
          </a:p>
          <a:p>
            <a:r>
              <a:rPr lang="en-US" dirty="0">
                <a:latin typeface="+mn-lt"/>
              </a:rPr>
              <a:t>      0.02490937151014805,</a:t>
            </a:r>
          </a:p>
          <a:p>
            <a:r>
              <a:rPr lang="en-US" dirty="0">
                <a:latin typeface="+mn-lt"/>
              </a:rPr>
              <a:t>      -0.006417802534997463,</a:t>
            </a:r>
          </a:p>
          <a:p>
            <a:r>
              <a:rPr lang="en-US" dirty="0">
                <a:latin typeface="+mn-lt"/>
              </a:rPr>
              <a:t>      ...</a:t>
            </a:r>
          </a:p>
          <a:p>
            <a:r>
              <a:rPr lang="en-US" dirty="0">
                <a:latin typeface="+mn-lt"/>
              </a:rPr>
              <a:t>      -0.01409399788826704,</a:t>
            </a:r>
          </a:p>
          <a:p>
            <a:r>
              <a:rPr lang="en-US" dirty="0">
                <a:latin typeface="+mn-lt"/>
              </a:rPr>
              <a:t>      -0.026895591989159584,</a:t>
            </a:r>
          </a:p>
          <a:p>
            <a:r>
              <a:rPr lang="en-US" dirty="0">
                <a:latin typeface="+mn-lt"/>
              </a:rPr>
              <a:t>      -0.007012988440692425</a:t>
            </a:r>
          </a:p>
          <a:p>
            <a:r>
              <a:rPr lang="en-US" dirty="0">
                <a:latin typeface="+mn-lt"/>
              </a:rPr>
              <a:t>    ]</a:t>
            </a:r>
          </a:p>
          <a:p>
            <a:endParaRPr lang="en-US" dirty="0">
              <a:latin typeface="+mn-lt"/>
            </a:endParaRPr>
          </a:p>
          <a:p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It looks very large and verbose when printed, but it's actually a 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very efficient data structure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 and it enables greater computational efficiency vs text data</a:t>
            </a:r>
            <a:endParaRPr lang="en-US" sz="3600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AE63D-36BC-2CED-41E8-504A7FFDD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7175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[ -0.028514496982097626, 0.02490937151014805, -0.006417802534997463, ... -0.01409399788826704, -0.026895591989159584, -0.007012988440692425 ]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A1EA1-994B-1036-414D-F685DF7ED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[ -0.028514496982097626, 0.02490937151014805, -0.006417802534997463, ... -0.01409399788826704, -0.026895591989159584, -0.007012988440692425 ]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396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Concepts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191563" y="2470484"/>
            <a:ext cx="22319329" cy="9765632"/>
          </a:xfrm>
        </p:spPr>
        <p:txBody>
          <a:bodyPr/>
          <a:lstStyle/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 can I do with Vector Search?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Find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images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 that are similar to a given image based on their visual content and 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Find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documents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 that are similar to a given document based on their topic and sentiment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Find products that are similar to a given product based on their 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features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 and ratings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In short, many use-cases.  Including finding similar Baseball Players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But, IMO, it doesn't replace standard search.  It augments it</a:t>
            </a:r>
          </a:p>
          <a:p>
            <a:endParaRPr lang="en-US" dirty="0">
              <a:latin typeface="+mn-lt"/>
            </a:endParaRPr>
          </a:p>
          <a:p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Wait, why are we using Azure OpenAI here again?</a:t>
            </a:r>
          </a:p>
          <a:p>
            <a:endParaRPr lang="en-US" sz="3600" b="1" dirty="0">
              <a:solidFill>
                <a:srgbClr val="1F2328"/>
              </a:solidFill>
              <a:latin typeface="+mn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1F2328"/>
                </a:solidFill>
                <a:effectLst/>
                <a:latin typeface="+mn-lt"/>
              </a:rPr>
              <a:t>To generate the vectors (i.e. – embeddings) from your text data input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1F2328"/>
                </a:solidFill>
              </a:rPr>
              <a:t>OpenAI contains models like GPT-4 and DALL-E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</a:rPr>
              <a:t>But it also contains models like </a:t>
            </a:r>
            <a:r>
              <a:rPr lang="en-US" sz="3600" b="1" dirty="0">
                <a:solidFill>
                  <a:srgbClr val="1F2328"/>
                </a:solidFill>
              </a:rPr>
              <a:t>text-embedding-ada-002</a:t>
            </a:r>
            <a:endParaRPr lang="en-US" sz="3600" dirty="0">
              <a:solidFill>
                <a:srgbClr val="1F2328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i="0" dirty="0">
              <a:solidFill>
                <a:srgbClr val="1F2328"/>
              </a:solidFill>
              <a:effectLst/>
              <a:latin typeface="+mn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1F2328"/>
                </a:solidFill>
                <a:effectLst/>
                <a:latin typeface="+mn-lt"/>
                <a:hlinkClick r:id="rId3"/>
              </a:rPr>
              <a:t>https://platform.openai.com/docs/models</a:t>
            </a:r>
            <a:endParaRPr lang="en-US" sz="3200" dirty="0">
              <a:solidFill>
                <a:srgbClr val="1F2328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i="0" dirty="0">
              <a:solidFill>
                <a:srgbClr val="1F2328"/>
              </a:solidFill>
              <a:effectLst/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6AE63D-36BC-2CED-41E8-504A7FFDD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7175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[ -0.028514496982097626, 0.02490937151014805, -0.006417802534997463, ... -0.01409399788826704, -0.026895591989159584, -0.007012988440692425 ]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A1EA1-994B-1036-414D-F685DF7ED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4387175" cy="45720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[ -0.028514496982097626, 0.02490937151014805, -0.006417802534997463, ... -0.01409399788826704, -0.026895591989159584, -0.007012988440692425 ]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79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27000">
              <a:srgbClr val="0070C0"/>
            </a:gs>
            <a:gs pos="100000">
              <a:srgbClr val="8E43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492E38F7-CECE-2FEA-930A-FB1939411B24}"/>
              </a:ext>
            </a:extLst>
          </p:cNvPr>
          <p:cNvSpPr txBox="1">
            <a:spLocks/>
          </p:cNvSpPr>
          <p:nvPr/>
        </p:nvSpPr>
        <p:spPr>
          <a:xfrm>
            <a:off x="5486949" y="5532437"/>
            <a:ext cx="12922522" cy="2651125"/>
          </a:xfrm>
          <a:prstGeom prst="rect">
            <a:avLst/>
          </a:prstGeom>
        </p:spPr>
        <p:txBody>
          <a:bodyPr/>
          <a:lstStyle>
            <a:lvl1pPr algn="l" defTabSz="186548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200" b="0" kern="1200" cap="none" spc="-100" baseline="0" dirty="0" smtClean="0">
                <a:ln w="3175"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9600" dirty="0">
                <a:solidFill>
                  <a:schemeClr val="tx1"/>
                </a:solidFill>
              </a:rPr>
              <a:t>The Business Use-Case</a:t>
            </a:r>
          </a:p>
        </p:txBody>
      </p:sp>
    </p:spTree>
    <p:extLst>
      <p:ext uri="{BB962C8B-B14F-4D97-AF65-F5344CB8AC3E}">
        <p14:creationId xmlns:p14="http://schemas.microsoft.com/office/powerpoint/2010/main" val="7875658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3E5E5E-E0DB-9BF3-11A2-69EE0C89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  <a:effectLst/>
                <a:latin typeface="+mn-lt"/>
              </a:rPr>
              <a:t>The Business Use-Case</a:t>
            </a:r>
            <a:br>
              <a:rPr lang="en-US" sz="4400" b="0" dirty="0">
                <a:solidFill>
                  <a:schemeClr val="bg1"/>
                </a:solidFill>
                <a:effectLst/>
                <a:latin typeface="+mn-lt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4CB401-BC84-FBAA-3236-1296F593E8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871EA8-E30E-1631-F356-3E5BD527AD5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214438" y="2590800"/>
            <a:ext cx="22319329" cy="9260306"/>
          </a:xfrm>
        </p:spPr>
        <p:txBody>
          <a:bodyPr/>
          <a:lstStyle/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This project is focused on Baseball data and matching Baseball Players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F2328"/>
                </a:solidFill>
                <a:latin typeface="+mn-lt"/>
              </a:rPr>
              <a:t>But the solution is applicable to many vector search use-cases</a:t>
            </a:r>
          </a:p>
          <a:p>
            <a:pPr algn="l"/>
            <a:endParaRPr lang="en-US" sz="3600" b="1" i="0" dirty="0">
              <a:solidFill>
                <a:srgbClr val="1F2328"/>
              </a:solidFill>
              <a:effectLst/>
              <a:latin typeface="+mn-lt"/>
            </a:endParaRPr>
          </a:p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What's the Business Problem we're trying to solve?</a:t>
            </a:r>
          </a:p>
          <a:p>
            <a:pPr lvl="1"/>
            <a:r>
              <a:rPr lang="en-US" sz="3600" b="0" i="0" dirty="0">
                <a:solidFill>
                  <a:srgbClr val="1F2328"/>
                </a:solidFill>
                <a:effectLst/>
              </a:rPr>
              <a:t>While other search techniques can answer </a:t>
            </a:r>
            <a:r>
              <a:rPr lang="en-US" sz="3600" b="1" i="0" dirty="0">
                <a:solidFill>
                  <a:srgbClr val="1F2328"/>
                </a:solidFill>
                <a:effectLst/>
              </a:rPr>
              <a:t>simple searches</a:t>
            </a:r>
            <a:r>
              <a:rPr lang="en-US" sz="3600" b="0" i="0" dirty="0">
                <a:solidFill>
                  <a:srgbClr val="1F2328"/>
                </a:solidFill>
                <a:effectLst/>
              </a:rPr>
              <a:t> like: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Who hits home runs at a similar rate as Hank Aaron?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Who steals bases at a similar rate as Rickey Henderson?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1F2328"/>
                </a:solidFill>
                <a:effectLst/>
              </a:rPr>
              <a:t>Who has a similar pitching ERA (earned run average) as Ron Guidry?</a:t>
            </a:r>
          </a:p>
          <a:p>
            <a:pPr algn="l"/>
            <a:endParaRPr lang="en-US" sz="3600" b="0" i="0" dirty="0">
              <a:solidFill>
                <a:srgbClr val="1F2328"/>
              </a:solidFill>
              <a:effectLst/>
              <a:latin typeface="+mn-lt"/>
            </a:endParaRPr>
          </a:p>
          <a:p>
            <a:pPr algn="l"/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This project instead seeks to answer this more complex question, using vector search:</a:t>
            </a:r>
            <a:endParaRPr lang="en-US" sz="3600" b="0" i="0" dirty="0">
              <a:solidFill>
                <a:srgbClr val="1F2328"/>
              </a:solidFill>
              <a:effectLst/>
              <a:latin typeface="+mn-lt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Who has a similar OVERALL PERFORMANCE PROFILE as player x?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1F2328"/>
              </a:solidFill>
              <a:effectLst/>
              <a:latin typeface="+mn-lt"/>
            </a:endParaRPr>
          </a:p>
          <a:p>
            <a:pPr algn="l"/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This type of search is more nuanced and subtle, but </a:t>
            </a:r>
            <a:r>
              <a:rPr lang="en-US" sz="3600" b="1" i="0" dirty="0">
                <a:solidFill>
                  <a:srgbClr val="1F2328"/>
                </a:solidFill>
                <a:effectLst/>
                <a:latin typeface="+mn-lt"/>
              </a:rPr>
              <a:t>can yield more relevant search results</a:t>
            </a:r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</a:rPr>
              <a:t>.</a:t>
            </a:r>
          </a:p>
          <a:p>
            <a:br>
              <a:rPr lang="en-US" dirty="0"/>
            </a:br>
            <a:endParaRPr lang="en-US" dirty="0">
              <a:latin typeface="+mn-lt"/>
            </a:endParaRPr>
          </a:p>
        </p:txBody>
      </p:sp>
      <p:sp>
        <p:nvSpPr>
          <p:cNvPr id="238" name="Text Placeholder 4" descr="Line graph: X axis is average pull requests per month; Y axis is Microsoft tenure in months. ">
            <a:extLst>
              <a:ext uri="{FF2B5EF4-FFF2-40B4-BE49-F238E27FC236}">
                <a16:creationId xmlns:a16="http://schemas.microsoft.com/office/drawing/2014/main" id="{AED5CEFE-10E3-9C4C-8143-4424E6834404}"/>
              </a:ext>
            </a:extLst>
          </p:cNvPr>
          <p:cNvSpPr txBox="1">
            <a:spLocks/>
          </p:cNvSpPr>
          <p:nvPr/>
        </p:nvSpPr>
        <p:spPr>
          <a:xfrm>
            <a:off x="12212065" y="3896026"/>
            <a:ext cx="10960672" cy="1011676"/>
          </a:xfrm>
          <a:prstGeom prst="rect">
            <a:avLst/>
          </a:prstGeom>
        </p:spPr>
        <p:txBody>
          <a:bodyPr/>
          <a:lstStyle>
            <a:lvl1pPr marL="0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400" b="0" i="0" kern="1200" spc="-150" baseline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022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46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34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0664" marR="0" indent="0" algn="l" defTabSz="18647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5596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8092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06047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99285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5236" indent="-466192" algn="l" defTabSz="18647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pc="0">
                <a:solidFill>
                  <a:schemeClr val="accent4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4015087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Cover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3 presentation darkmode_v1" id="{95C4D973-4A0E-5F43-9ADF-C6C87338C307}" vid="{94C781C8-7588-574B-8255-4D2ECD983D59}"/>
    </a:ext>
  </a:extLst>
</a:theme>
</file>

<file path=ppt/theme/theme2.xml><?xml version="1.0" encoding="utf-8"?>
<a:theme xmlns:a="http://schemas.openxmlformats.org/drawingml/2006/main" name="2_Section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3 presentation darkmode_v1" id="{95C4D973-4A0E-5F43-9ADF-C6C87338C307}" vid="{4B561FDD-8D67-0340-85C3-2C4AD0F52DB6}"/>
    </a:ext>
  </a:extLst>
</a:theme>
</file>

<file path=ppt/theme/theme3.xml><?xml version="1.0" encoding="utf-8"?>
<a:theme xmlns:a="http://schemas.openxmlformats.org/drawingml/2006/main" name="3_Content">
  <a:themeElements>
    <a:clrScheme name="Custom 4">
      <a:dk1>
        <a:srgbClr val="000000"/>
      </a:dk1>
      <a:lt1>
        <a:srgbClr val="FFFFFF"/>
      </a:lt1>
      <a:dk2>
        <a:srgbClr val="535353"/>
      </a:dk2>
      <a:lt2>
        <a:srgbClr val="FFFFFF"/>
      </a:lt2>
      <a:accent1>
        <a:srgbClr val="08ABC0"/>
      </a:accent1>
      <a:accent2>
        <a:srgbClr val="41409B"/>
      </a:accent2>
      <a:accent3>
        <a:srgbClr val="A0EBB2"/>
      </a:accent3>
      <a:accent4>
        <a:srgbClr val="D2D2D2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3 presentation darkmode_v1" id="{95C4D973-4A0E-5F43-9ADF-C6C87338C307}" vid="{16410C38-9018-E240-B7B9-1CD043ED80F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5CBBA9EDA61C429320D1AA0395E3FD" ma:contentTypeVersion="20" ma:contentTypeDescription="Create a new document." ma:contentTypeScope="" ma:versionID="79eef25d15a632dbcc5564c2c87c618d">
  <xsd:schema xmlns:xsd="http://www.w3.org/2001/XMLSchema" xmlns:xs="http://www.w3.org/2001/XMLSchema" xmlns:p="http://schemas.microsoft.com/office/2006/metadata/properties" xmlns:ns1="http://schemas.microsoft.com/sharepoint/v3" xmlns:ns2="f4aeeda7-2297-4178-a67d-3034bec8e001" xmlns:ns3="230e9df3-be65-4c73-a93b-d1236ebd677e" xmlns:ns4="d828ee92-dbad-4375-8042-4f6bb67bf2e9" targetNamespace="http://schemas.microsoft.com/office/2006/metadata/properties" ma:root="true" ma:fieldsID="8484479d790b16863bcb41ecd04a110a" ns1:_="" ns2:_="" ns3:_="" ns4:_="">
    <xsd:import namespace="http://schemas.microsoft.com/sharepoint/v3"/>
    <xsd:import namespace="f4aeeda7-2297-4178-a67d-3034bec8e001"/>
    <xsd:import namespace="230e9df3-be65-4c73-a93b-d1236ebd677e"/>
    <xsd:import namespace="d828ee92-dbad-4375-8042-4f6bb67bf2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Brand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eeda7-2297-4178-a67d-3034bec8e0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Brand" ma:index="17" nillable="true" ma:displayName="Brand" ma:format="Dropdown" ma:internalName="Brand">
      <xsd:simpleType>
        <xsd:restriction base="dms:Text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4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bcd57fe-043e-48c2-bc18-fbb1ab7baaee}" ma:internalName="TaxCatchAll" ma:showField="CatchAllData" ma:web="d828ee92-dbad-4375-8042-4f6bb67bf2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28ee92-dbad-4375-8042-4f6bb67bf2e9" elementFormDefault="qualified">
    <xsd:import namespace="http://schemas.microsoft.com/office/2006/documentManagement/types"/>
    <xsd:import namespace="http://schemas.microsoft.com/office/infopath/2007/PartnerControls"/>
    <xsd:element name="SharedWithUsers" ma:index="2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Brand xmlns="f4aeeda7-2297-4178-a67d-3034bec8e001" xsi:nil="true"/>
    <_ip_UnifiedCompliancePolicyProperties xmlns="http://schemas.microsoft.com/sharepoint/v3" xsi:nil="true"/>
    <lcf76f155ced4ddcb4097134ff3c332f xmlns="f4aeeda7-2297-4178-a67d-3034bec8e001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E726C9CD-CD28-4919-B186-847FBB1141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583009-4401-4F5F-A31B-C97669CDA0CE}">
  <ds:schemaRefs>
    <ds:schemaRef ds:uri="230e9df3-be65-4c73-a93b-d1236ebd677e"/>
    <ds:schemaRef ds:uri="d828ee92-dbad-4375-8042-4f6bb67bf2e9"/>
    <ds:schemaRef ds:uri="f4aeeda7-2297-4178-a67d-3034bec8e0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B549FB-F375-49C8-9051-73B3A926F171}">
  <ds:schemaRefs>
    <ds:schemaRef ds:uri="230e9df3-be65-4c73-a93b-d1236ebd677e"/>
    <ds:schemaRef ds:uri="d828ee92-dbad-4375-8042-4f6bb67bf2e9"/>
    <ds:schemaRef ds:uri="f4aeeda7-2297-4178-a67d-3034bec8e0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</TotalTime>
  <Words>3106</Words>
  <Application>Microsoft Office PowerPoint</Application>
  <PresentationFormat>Custom</PresentationFormat>
  <Paragraphs>441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-apple-system</vt:lpstr>
      <vt:lpstr>Arial</vt:lpstr>
      <vt:lpstr>Calibri</vt:lpstr>
      <vt:lpstr>Consolas</vt:lpstr>
      <vt:lpstr>Segoe UI</vt:lpstr>
      <vt:lpstr>Segoe UI Bold</vt:lpstr>
      <vt:lpstr>Segoe UI Semibold</vt:lpstr>
      <vt:lpstr>Segoe UI Semilight</vt:lpstr>
      <vt:lpstr>ui-monospace</vt:lpstr>
      <vt:lpstr>Wingdings</vt:lpstr>
      <vt:lpstr>1_Covers</vt:lpstr>
      <vt:lpstr>2_Sections</vt:lpstr>
      <vt:lpstr>3_Content</vt:lpstr>
      <vt:lpstr>Vector Search with OpenAI,  Cosmos DB NoSQL API, and Cognitive Services </vt:lpstr>
      <vt:lpstr>PowerPoint Presentation</vt:lpstr>
      <vt:lpstr>This Presentation</vt:lpstr>
      <vt:lpstr>PowerPoint Presentation</vt:lpstr>
      <vt:lpstr>Concepts</vt:lpstr>
      <vt:lpstr>Concepts</vt:lpstr>
      <vt:lpstr>Concepts</vt:lpstr>
      <vt:lpstr>PowerPoint Presentation</vt:lpstr>
      <vt:lpstr>The Business Use-Case </vt:lpstr>
      <vt:lpstr>The Business Use-Case – Find Similar Baseball Players</vt:lpstr>
      <vt:lpstr>The Business Use-Case – Search   (ex: Who could possibly be like Rickey Henderson?) </vt:lpstr>
      <vt:lpstr>PowerPoint Presentation</vt:lpstr>
      <vt:lpstr>Implementation – In this Presentation we’ll focus on the NoSQL &amp; Cognitive Search Path </vt:lpstr>
      <vt:lpstr>Implementation – Baseball Player Document, Part 1/4, Mostly from People.csv fields </vt:lpstr>
      <vt:lpstr>Implementation – Baseball Player Document, Part 2/4, merged in Batting.csv fields </vt:lpstr>
      <vt:lpstr>Implementation – Baseball Player Document, Part 3/4, calculated fields </vt:lpstr>
      <vt:lpstr>Implementation – Baseball Player Document, Part 4/4, embeddings fields </vt:lpstr>
      <vt:lpstr>Implementation – embeddings_str and “binned text” values </vt:lpstr>
      <vt:lpstr>Implementation – Using the OpenAI SDK to get embedding values </vt:lpstr>
      <vt:lpstr>Implementation – System Design, Revisited </vt:lpstr>
      <vt:lpstr>Implementation – Configure Azure Cognitive Search with the REST API </vt:lpstr>
      <vt:lpstr>Implementation – Configure Azure Cognitive Search - Index Schema 1/2 </vt:lpstr>
      <vt:lpstr>Implementation – Configure Azure Cognitive Search - Index Schema 2/2 </vt:lpstr>
      <vt:lpstr>Implementation – Loading Cosmos DB NoSQL API with the vectorized data </vt:lpstr>
      <vt:lpstr>Implementation – Execute a Search for Players like Rickey Henderson </vt:lpstr>
      <vt:lpstr>Implementation – The Search Results </vt:lpstr>
      <vt:lpstr>Summary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D3 presentation toolkit</dc:title>
  <dc:creator>Sarah Kim (AQUENT LLC)</dc:creator>
  <cp:keywords>Master</cp:keywords>
  <cp:lastModifiedBy>Chris Joakim</cp:lastModifiedBy>
  <cp:revision>239</cp:revision>
  <cp:lastPrinted>2022-08-31T15:07:28Z</cp:lastPrinted>
  <dcterms:created xsi:type="dcterms:W3CDTF">2023-06-13T21:07:00Z</dcterms:created>
  <dcterms:modified xsi:type="dcterms:W3CDTF">2023-09-15T18:46:01Z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0x010100E35CBBA9EDA61C429320D1AA0395E3FD</vt:lpwstr>
  </property>
  <property fmtid="{D5CDD505-2E9C-101B-9397-08002B2CF9AE}" pid="3" name="MediaServiceImageTags">
    <vt:lpwstr/>
  </property>
</Properties>
</file>